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0"/>
  </p:notesMasterIdLst>
  <p:sldIdLst>
    <p:sldId id="256" r:id="rId2"/>
    <p:sldId id="258" r:id="rId3"/>
    <p:sldId id="259" r:id="rId4"/>
    <p:sldId id="260" r:id="rId5"/>
    <p:sldId id="261" r:id="rId6"/>
    <p:sldId id="262" r:id="rId7"/>
    <p:sldId id="264" r:id="rId8"/>
    <p:sldId id="265" r:id="rId9"/>
    <p:sldId id="263" r:id="rId10"/>
    <p:sldId id="266" r:id="rId11"/>
    <p:sldId id="267" r:id="rId12"/>
    <p:sldId id="268" r:id="rId13"/>
    <p:sldId id="269" r:id="rId14"/>
    <p:sldId id="270" r:id="rId15"/>
    <p:sldId id="286" r:id="rId16"/>
    <p:sldId id="271" r:id="rId17"/>
    <p:sldId id="287" r:id="rId18"/>
    <p:sldId id="272" r:id="rId19"/>
    <p:sldId id="278" r:id="rId20"/>
    <p:sldId id="288" r:id="rId21"/>
    <p:sldId id="289" r:id="rId22"/>
    <p:sldId id="290" r:id="rId23"/>
    <p:sldId id="291" r:id="rId24"/>
    <p:sldId id="279" r:id="rId25"/>
    <p:sldId id="292" r:id="rId26"/>
    <p:sldId id="293" r:id="rId27"/>
    <p:sldId id="294" r:id="rId28"/>
    <p:sldId id="285" r:id="rId29"/>
  </p:sldIdLst>
  <p:sldSz cx="9144000" cy="5143500" type="screen16x9"/>
  <p:notesSz cx="6858000" cy="9144000"/>
  <p:embeddedFontLst>
    <p:embeddedFont>
      <p:font typeface="Microsoft YaHei UI" panose="020B0503020204020204" pitchFamily="34" charset="-122"/>
      <p:regular r:id="rId31"/>
      <p:bold r:id="rId32"/>
    </p:embeddedFont>
    <p:embeddedFont>
      <p:font typeface="Calibri" panose="020F0502020204030204" pitchFamily="34" charset="0"/>
      <p:regular r:id="rId33"/>
      <p:bold r:id="rId34"/>
      <p:italic r:id="rId35"/>
      <p:boldItalic r:id="rId36"/>
    </p:embeddedFont>
    <p:embeddedFont>
      <p:font typeface="Calisto MT" panose="02040603050505030304" pitchFamily="18" charset="0"/>
      <p:regular r:id="rId37"/>
      <p:bold r:id="rId38"/>
      <p:italic r:id="rId39"/>
      <p:boldItalic r:id="rId40"/>
    </p:embeddedFont>
    <p:embeddedFont>
      <p:font typeface="Montserrat" panose="020B0604020202020204" charset="0"/>
      <p:regular r:id="rId41"/>
      <p:bold r:id="rId42"/>
      <p:italic r:id="rId43"/>
      <p:boldItalic r:id="rId44"/>
    </p:embeddedFont>
    <p:embeddedFont>
      <p:font typeface="Roboto" panose="020B060402020202020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23DCC169-3CF4-4361-81CC-485C541E421E}">
          <p14:sldIdLst>
            <p14:sldId id="256"/>
            <p14:sldId id="258"/>
            <p14:sldId id="259"/>
            <p14:sldId id="260"/>
            <p14:sldId id="261"/>
            <p14:sldId id="262"/>
            <p14:sldId id="264"/>
            <p14:sldId id="265"/>
            <p14:sldId id="263"/>
            <p14:sldId id="266"/>
            <p14:sldId id="267"/>
            <p14:sldId id="268"/>
            <p14:sldId id="269"/>
            <p14:sldId id="270"/>
            <p14:sldId id="286"/>
            <p14:sldId id="271"/>
            <p14:sldId id="287"/>
            <p14:sldId id="272"/>
            <p14:sldId id="278"/>
            <p14:sldId id="288"/>
            <p14:sldId id="289"/>
            <p14:sldId id="290"/>
            <p14:sldId id="291"/>
            <p14:sldId id="279"/>
            <p14:sldId id="292"/>
            <p14:sldId id="293"/>
            <p14:sldId id="294"/>
            <p14:sldId id="28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C0000"/>
    <a:srgbClr val="134F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137" autoAdjust="0"/>
  </p:normalViewPr>
  <p:slideViewPr>
    <p:cSldViewPr snapToGrid="0">
      <p:cViewPr varScale="1">
        <p:scale>
          <a:sx n="118" d="100"/>
          <a:sy n="118" d="100"/>
        </p:scale>
        <p:origin x="442" y="8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44142342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931903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878339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662601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pic>
        <p:nvPicPr>
          <p:cNvPr id="9" name="Google Shape;9;p1"/>
          <p:cNvPicPr preferRelativeResize="0"/>
          <p:nvPr/>
        </p:nvPicPr>
        <p:blipFill rotWithShape="1">
          <a:blip r:embed="rId11">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listendata.com/2019/07/KS-Statistics-Python.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3" name="Picture 2">
            <a:extLst>
              <a:ext uri="{FF2B5EF4-FFF2-40B4-BE49-F238E27FC236}">
                <a16:creationId xmlns:a16="http://schemas.microsoft.com/office/drawing/2014/main" id="{63452830-49D6-6755-BFC5-D7AAC03B62A5}"/>
              </a:ext>
            </a:extLst>
          </p:cNvPr>
          <p:cNvPicPr>
            <a:picLocks noChangeAspect="1"/>
          </p:cNvPicPr>
          <p:nvPr/>
        </p:nvPicPr>
        <p:blipFill>
          <a:blip r:embed="rId3"/>
          <a:srcRect/>
          <a:stretch/>
        </p:blipFill>
        <p:spPr>
          <a:xfrm>
            <a:off x="6302894" y="4307115"/>
            <a:ext cx="2770266" cy="836385"/>
          </a:xfrm>
          <a:prstGeom prst="rect">
            <a:avLst/>
          </a:prstGeom>
          <a:effectLst/>
        </p:spPr>
      </p:pic>
      <p:sp>
        <p:nvSpPr>
          <p:cNvPr id="55" name="Google Shape;55;p13"/>
          <p:cNvSpPr txBox="1">
            <a:spLocks noGrp="1"/>
          </p:cNvSpPr>
          <p:nvPr>
            <p:ph type="title"/>
          </p:nvPr>
        </p:nvSpPr>
        <p:spPr>
          <a:xfrm>
            <a:off x="0" y="476738"/>
            <a:ext cx="9144000" cy="224301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IN" b="1" i="0" dirty="0">
                <a:solidFill>
                  <a:srgbClr val="C00000"/>
                </a:solidFill>
                <a:effectLst/>
                <a:latin typeface="Calisto MT" panose="02040603050505030304" pitchFamily="18" charset="0"/>
              </a:rPr>
              <a:t/>
            </a:r>
            <a:br>
              <a:rPr lang="en-IN" b="1" i="0" dirty="0">
                <a:solidFill>
                  <a:srgbClr val="C00000"/>
                </a:solidFill>
                <a:effectLst/>
                <a:latin typeface="Calisto MT" panose="02040603050505030304" pitchFamily="18" charset="0"/>
              </a:rPr>
            </a:br>
            <a:r>
              <a:rPr lang="en-IN" b="1" i="0" dirty="0">
                <a:solidFill>
                  <a:srgbClr val="C00000"/>
                </a:solidFill>
                <a:effectLst/>
                <a:latin typeface="Calisto MT" panose="02040603050505030304" pitchFamily="18" charset="0"/>
              </a:rPr>
              <a:t/>
            </a:r>
            <a:br>
              <a:rPr lang="en-IN" b="1" i="0" dirty="0">
                <a:solidFill>
                  <a:srgbClr val="C00000"/>
                </a:solidFill>
                <a:effectLst/>
                <a:latin typeface="Calisto MT" panose="02040603050505030304" pitchFamily="18" charset="0"/>
              </a:rPr>
            </a:br>
            <a:r>
              <a:rPr lang="en-IN" b="1" i="0" dirty="0">
                <a:solidFill>
                  <a:srgbClr val="C00000"/>
                </a:solidFill>
                <a:effectLst/>
                <a:latin typeface="Calisto MT" panose="02040603050505030304" pitchFamily="18" charset="0"/>
              </a:rPr>
              <a:t/>
            </a:r>
            <a:br>
              <a:rPr lang="en-IN" b="1" i="0" dirty="0">
                <a:solidFill>
                  <a:srgbClr val="C00000"/>
                </a:solidFill>
                <a:effectLst/>
                <a:latin typeface="Calisto MT" panose="02040603050505030304" pitchFamily="18" charset="0"/>
              </a:rPr>
            </a:br>
            <a:r>
              <a:rPr lang="en-IN" b="1" i="0" dirty="0">
                <a:solidFill>
                  <a:srgbClr val="C00000"/>
                </a:solidFill>
                <a:effectLst/>
                <a:latin typeface="Calisto MT" panose="02040603050505030304" pitchFamily="18" charset="0"/>
              </a:rPr>
              <a:t/>
            </a:r>
            <a:br>
              <a:rPr lang="en-IN" b="1" i="0" dirty="0">
                <a:solidFill>
                  <a:srgbClr val="C00000"/>
                </a:solidFill>
                <a:effectLst/>
                <a:latin typeface="Calisto MT" panose="02040603050505030304" pitchFamily="18" charset="0"/>
              </a:rPr>
            </a:br>
            <a:r>
              <a:rPr lang="en-IN" b="1" i="0" dirty="0">
                <a:solidFill>
                  <a:srgbClr val="C00000"/>
                </a:solidFill>
                <a:effectLst/>
                <a:latin typeface="Calisto MT" panose="02040603050505030304" pitchFamily="18" charset="0"/>
              </a:rPr>
              <a:t/>
            </a:r>
            <a:br>
              <a:rPr lang="en-IN" b="1" i="0" dirty="0">
                <a:solidFill>
                  <a:srgbClr val="C00000"/>
                </a:solidFill>
                <a:effectLst/>
                <a:latin typeface="Calisto MT" panose="02040603050505030304" pitchFamily="18" charset="0"/>
              </a:rPr>
            </a:br>
            <a:r>
              <a:rPr lang="en-IN" b="1" i="0" dirty="0">
                <a:solidFill>
                  <a:srgbClr val="C00000"/>
                </a:solidFill>
                <a:effectLst/>
                <a:latin typeface="Calisto MT" panose="02040603050505030304" pitchFamily="18" charset="0"/>
              </a:rPr>
              <a:t>Supervised ML – Regression</a:t>
            </a:r>
            <a:r>
              <a:rPr lang="en-IN" b="1" dirty="0">
                <a:solidFill>
                  <a:srgbClr val="36394D"/>
                </a:solidFill>
                <a:latin typeface="Calisto MT" panose="02040603050505030304" pitchFamily="18" charset="0"/>
              </a:rPr>
              <a:t/>
            </a:r>
            <a:br>
              <a:rPr lang="en-IN" b="1" dirty="0">
                <a:solidFill>
                  <a:srgbClr val="36394D"/>
                </a:solidFill>
                <a:latin typeface="Calisto MT" panose="02040603050505030304" pitchFamily="18" charset="0"/>
              </a:rPr>
            </a:br>
            <a:r>
              <a:rPr lang="en-IN" b="1" dirty="0">
                <a:solidFill>
                  <a:srgbClr val="36394D"/>
                </a:solidFill>
                <a:latin typeface="Calisto MT" panose="02040603050505030304" pitchFamily="18" charset="0"/>
              </a:rPr>
              <a:t>   </a:t>
            </a:r>
            <a:r>
              <a:rPr lang="en-GB" b="1" dirty="0">
                <a:solidFill>
                  <a:srgbClr val="CC0000"/>
                </a:solidFill>
                <a:latin typeface="Calisto MT" panose="02040603050505030304" pitchFamily="18" charset="0"/>
                <a:ea typeface="Microsoft YaHei UI" panose="020B0503020204020204" pitchFamily="34" charset="-122"/>
                <a:cs typeface="Montserrat"/>
                <a:sym typeface="Montserrat"/>
              </a:rPr>
              <a:t>Capstone Project</a:t>
            </a:r>
            <a:br>
              <a:rPr lang="en-GB" b="1" dirty="0">
                <a:solidFill>
                  <a:srgbClr val="CC0000"/>
                </a:solidFill>
                <a:latin typeface="Calisto MT" panose="02040603050505030304" pitchFamily="18" charset="0"/>
                <a:ea typeface="Microsoft YaHei UI" panose="020B0503020204020204" pitchFamily="34" charset="-122"/>
                <a:cs typeface="Montserrat"/>
                <a:sym typeface="Montserrat"/>
              </a:rPr>
            </a:br>
            <a:r>
              <a:rPr lang="en-GB" b="1" dirty="0">
                <a:solidFill>
                  <a:srgbClr val="CC0000"/>
                </a:solidFill>
                <a:latin typeface="Calisto MT" panose="02040603050505030304" pitchFamily="18" charset="0"/>
                <a:ea typeface="Microsoft YaHei UI" panose="020B0503020204020204" pitchFamily="34" charset="-122"/>
                <a:cs typeface="Montserrat"/>
                <a:sym typeface="Montserrat"/>
              </a:rPr>
              <a:t>  On</a:t>
            </a:r>
            <a:r>
              <a:rPr lang="en-GB" b="1" dirty="0">
                <a:solidFill>
                  <a:srgbClr val="CC0000"/>
                </a:solidFill>
                <a:latin typeface="Microsoft YaHei UI" panose="020B0503020204020204" pitchFamily="34" charset="-122"/>
                <a:ea typeface="Microsoft YaHei UI" panose="020B0503020204020204" pitchFamily="34" charset="-122"/>
                <a:cs typeface="Montserrat"/>
                <a:sym typeface="Montserrat"/>
              </a:rPr>
              <a:t/>
            </a:r>
            <a:br>
              <a:rPr lang="en-GB" b="1" dirty="0">
                <a:solidFill>
                  <a:srgbClr val="CC0000"/>
                </a:solidFill>
                <a:latin typeface="Microsoft YaHei UI" panose="020B0503020204020204" pitchFamily="34" charset="-122"/>
                <a:ea typeface="Microsoft YaHei UI" panose="020B0503020204020204" pitchFamily="34" charset="-122"/>
                <a:cs typeface="Montserrat"/>
                <a:sym typeface="Montserrat"/>
              </a:rPr>
            </a:br>
            <a:r>
              <a:rPr lang="en-GB" b="1" dirty="0">
                <a:solidFill>
                  <a:schemeClr val="lt1"/>
                </a:solidFill>
                <a:latin typeface="Montserrat"/>
                <a:ea typeface="Montserrat"/>
                <a:cs typeface="Montserrat"/>
                <a:sym typeface="Montserrat"/>
              </a:rPr>
              <a:t>    </a:t>
            </a:r>
            <a:r>
              <a:rPr lang="en-IN" b="1" dirty="0">
                <a:solidFill>
                  <a:srgbClr val="333333"/>
                </a:solidFill>
                <a:latin typeface="Calisto MT" panose="02040603050505030304" pitchFamily="18" charset="0"/>
                <a:ea typeface="Montserrat"/>
                <a:cs typeface="Montserrat"/>
                <a:sym typeface="Montserrat"/>
              </a:rPr>
              <a:t>C</a:t>
            </a:r>
            <a:r>
              <a:rPr lang="en-IN" b="1" i="0" dirty="0">
                <a:solidFill>
                  <a:srgbClr val="333333"/>
                </a:solidFill>
                <a:effectLst/>
                <a:latin typeface="Calisto MT" panose="02040603050505030304" pitchFamily="18" charset="0"/>
              </a:rPr>
              <a:t>redit Card Prediction </a:t>
            </a:r>
            <a:r>
              <a:rPr lang="en-US" b="1" dirty="0">
                <a:solidFill>
                  <a:schemeClr val="lt1"/>
                </a:solidFill>
                <a:latin typeface="Montserrat"/>
                <a:ea typeface="Montserrat"/>
                <a:cs typeface="Calibri" panose="020F0502020204030204" pitchFamily="34" charset="0"/>
                <a:sym typeface="Montserrat"/>
              </a:rPr>
              <a:t/>
            </a:r>
            <a:br>
              <a:rPr lang="en-US" b="1" dirty="0">
                <a:solidFill>
                  <a:schemeClr val="lt1"/>
                </a:solidFill>
                <a:latin typeface="Montserrat"/>
                <a:ea typeface="Montserrat"/>
                <a:cs typeface="Calibri" panose="020F0502020204030204" pitchFamily="34" charset="0"/>
                <a:sym typeface="Montserrat"/>
              </a:rPr>
            </a:br>
            <a:endParaRPr lang="en-US" dirty="0">
              <a:solidFill>
                <a:schemeClr val="accent2"/>
              </a:solidFill>
              <a:latin typeface="Times New Roman" panose="02020603050405020304" pitchFamily="18" charset="0"/>
              <a:ea typeface="Montserrat"/>
              <a:cs typeface="Times New Roman" panose="02020603050405020304" pitchFamily="18" charset="0"/>
              <a:sym typeface="Montserrat"/>
            </a:endParaRPr>
          </a:p>
        </p:txBody>
      </p:sp>
      <p:sp>
        <p:nvSpPr>
          <p:cNvPr id="5" name="Text Placeholder 4">
            <a:extLst>
              <a:ext uri="{FF2B5EF4-FFF2-40B4-BE49-F238E27FC236}">
                <a16:creationId xmlns:a16="http://schemas.microsoft.com/office/drawing/2014/main" id="{AAF91F6D-8251-A0A3-8690-86119050CA3B}"/>
              </a:ext>
            </a:extLst>
          </p:cNvPr>
          <p:cNvSpPr>
            <a:spLocks noGrp="1"/>
          </p:cNvSpPr>
          <p:nvPr>
            <p:ph type="body" idx="1"/>
          </p:nvPr>
        </p:nvSpPr>
        <p:spPr>
          <a:xfrm>
            <a:off x="0" y="2133600"/>
            <a:ext cx="9144000" cy="3009900"/>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114300" indent="0">
              <a:lnSpc>
                <a:spcPct val="100000"/>
              </a:lnSpc>
              <a:buClrTx/>
              <a:buNone/>
            </a:pPr>
            <a:endParaRPr lang="en-US" b="1" i="1" u="sng" dirty="0">
              <a:solidFill>
                <a:schemeClr val="accent2"/>
              </a:solidFill>
              <a:latin typeface="Times New Roman" panose="02020603050405020304" pitchFamily="18" charset="0"/>
              <a:ea typeface="Montserrat"/>
              <a:cs typeface="Times New Roman" panose="02020603050405020304" pitchFamily="18" charset="0"/>
              <a:sym typeface="Montserrat"/>
            </a:endParaRPr>
          </a:p>
          <a:p>
            <a:pPr marL="114300" indent="0">
              <a:lnSpc>
                <a:spcPct val="100000"/>
              </a:lnSpc>
              <a:buClrTx/>
              <a:buNone/>
            </a:pPr>
            <a:r>
              <a:rPr lang="en-US" b="1" i="1" u="sng" dirty="0">
                <a:solidFill>
                  <a:schemeClr val="accent2"/>
                </a:solidFill>
                <a:latin typeface="Times New Roman" panose="02020603050405020304" pitchFamily="18" charset="0"/>
                <a:ea typeface="Montserrat"/>
                <a:cs typeface="Times New Roman" panose="02020603050405020304" pitchFamily="18" charset="0"/>
                <a:sym typeface="Montserrat"/>
              </a:rPr>
              <a:t>PREPARED BY</a:t>
            </a:r>
          </a:p>
          <a:p>
            <a:pPr marL="114300" indent="0">
              <a:lnSpc>
                <a:spcPct val="100000"/>
              </a:lnSpc>
              <a:buClrTx/>
              <a:buNone/>
            </a:pPr>
            <a:endParaRPr lang="en-US" sz="1800" b="1" i="1" u="sng" dirty="0">
              <a:solidFill>
                <a:schemeClr val="accent2"/>
              </a:solidFill>
              <a:latin typeface="Times New Roman" panose="02020603050405020304" pitchFamily="18" charset="0"/>
              <a:ea typeface="Montserrat"/>
              <a:cs typeface="Times New Roman" panose="02020603050405020304" pitchFamily="18" charset="0"/>
              <a:sym typeface="Montserrat"/>
            </a:endParaRPr>
          </a:p>
          <a:p>
            <a:pPr>
              <a:lnSpc>
                <a:spcPct val="100000"/>
              </a:lnSpc>
              <a:buClrTx/>
              <a:buFont typeface="Wingdings" panose="05000000000000000000" pitchFamily="2" charset="2"/>
              <a:buChar char="Ø"/>
            </a:pPr>
            <a:r>
              <a:rPr lang="en-US" dirty="0">
                <a:solidFill>
                  <a:schemeClr val="accent2"/>
                </a:solidFill>
                <a:latin typeface="Times New Roman" panose="02020603050405020304" pitchFamily="18" charset="0"/>
                <a:cs typeface="Times New Roman" panose="02020603050405020304" pitchFamily="18" charset="0"/>
                <a:sym typeface="Montserrat"/>
              </a:rPr>
              <a:t>SAAQUIB MUSTAFA</a:t>
            </a:r>
          </a:p>
          <a:p>
            <a:pPr>
              <a:lnSpc>
                <a:spcPct val="100000"/>
              </a:lnSpc>
              <a:buClrTx/>
              <a:buFont typeface="Wingdings" panose="05000000000000000000" pitchFamily="2" charset="2"/>
              <a:buChar char="Ø"/>
            </a:pPr>
            <a:r>
              <a:rPr lang="en-US" dirty="0">
                <a:solidFill>
                  <a:schemeClr val="accent2"/>
                </a:solidFill>
                <a:latin typeface="Times New Roman" panose="02020603050405020304" pitchFamily="18" charset="0"/>
                <a:cs typeface="Times New Roman" panose="02020603050405020304" pitchFamily="18" charset="0"/>
                <a:sym typeface="Montserrat"/>
              </a:rPr>
              <a:t>SAHIL KOLAMBKAR</a:t>
            </a:r>
          </a:p>
          <a:p>
            <a:pPr>
              <a:lnSpc>
                <a:spcPct val="100000"/>
              </a:lnSpc>
              <a:buClrTx/>
              <a:buFont typeface="Wingdings" panose="05000000000000000000" pitchFamily="2" charset="2"/>
              <a:buChar char="Ø"/>
            </a:pPr>
            <a:r>
              <a:rPr lang="en-US" dirty="0">
                <a:solidFill>
                  <a:schemeClr val="accent2"/>
                </a:solidFill>
                <a:latin typeface="Times New Roman" panose="02020603050405020304" pitchFamily="18" charset="0"/>
                <a:cs typeface="Times New Roman" panose="02020603050405020304" pitchFamily="18" charset="0"/>
                <a:sym typeface="Montserrat"/>
              </a:rPr>
              <a:t>RAJA CHOWDHURY</a:t>
            </a:r>
          </a:p>
          <a:p>
            <a:pPr>
              <a:lnSpc>
                <a:spcPct val="100000"/>
              </a:lnSpc>
              <a:buClrTx/>
              <a:buFont typeface="Wingdings" panose="05000000000000000000" pitchFamily="2" charset="2"/>
              <a:buChar char="Ø"/>
            </a:pPr>
            <a:r>
              <a:rPr lang="en-US" dirty="0">
                <a:solidFill>
                  <a:schemeClr val="accent2"/>
                </a:solidFill>
                <a:latin typeface="Times New Roman" panose="02020603050405020304" pitchFamily="18" charset="0"/>
                <a:cs typeface="Times New Roman" panose="02020603050405020304" pitchFamily="18" charset="0"/>
                <a:sym typeface="Montserrat"/>
              </a:rPr>
              <a:t>SANDIPAN DAS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3AA23-BF43-904A-A901-833543076CF9}"/>
              </a:ext>
            </a:extLst>
          </p:cNvPr>
          <p:cNvSpPr>
            <a:spLocks noGrp="1"/>
          </p:cNvSpPr>
          <p:nvPr>
            <p:ph type="title"/>
          </p:nvPr>
        </p:nvSpPr>
        <p: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a:r>
              <a:rPr lang="en-US" sz="3200" b="1" u="sng" dirty="0">
                <a:latin typeface="Calisto MT" panose="02040603050505030304" pitchFamily="18" charset="0"/>
              </a:rPr>
              <a:t>Defaulter Ratio With Respect To Gender</a:t>
            </a:r>
          </a:p>
        </p:txBody>
      </p:sp>
      <p:sp>
        <p:nvSpPr>
          <p:cNvPr id="3" name="Text Placeholder 2">
            <a:extLst>
              <a:ext uri="{FF2B5EF4-FFF2-40B4-BE49-F238E27FC236}">
                <a16:creationId xmlns:a16="http://schemas.microsoft.com/office/drawing/2014/main" id="{E2ACF1BC-13F0-1B6A-0891-343EDE12A834}"/>
              </a:ext>
            </a:extLst>
          </p:cNvPr>
          <p:cNvSpPr>
            <a:spLocks noGrp="1"/>
          </p:cNvSpPr>
          <p:nvPr>
            <p:ph type="body" idx="1"/>
          </p:nvPr>
        </p:nvSpPr>
        <p:spPr>
          <a:xfrm>
            <a:off x="-1" y="1152474"/>
            <a:ext cx="4204677" cy="3991025"/>
          </a:xfr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114300" indent="0" algn="just">
              <a:buNone/>
            </a:pPr>
            <a:endParaRPr lang="en-US" sz="2400" dirty="0">
              <a:solidFill>
                <a:srgbClr val="000000"/>
              </a:solidFill>
              <a:latin typeface="Calisto MT" panose="02040603050505030304" pitchFamily="18" charset="0"/>
              <a:cs typeface="Times New Roman" panose="02020603050405020304" pitchFamily="18" charset="0"/>
            </a:endParaRPr>
          </a:p>
          <a:p>
            <a:pPr marL="114300" indent="0" algn="just">
              <a:buNone/>
            </a:pPr>
            <a:r>
              <a:rPr lang="en-US" sz="2400" dirty="0" smtClean="0">
                <a:solidFill>
                  <a:srgbClr val="000000"/>
                </a:solidFill>
                <a:latin typeface="Calisto MT" panose="02040603050505030304" pitchFamily="18" charset="0"/>
                <a:cs typeface="Times New Roman" panose="02020603050405020304" pitchFamily="18" charset="0"/>
              </a:rPr>
              <a:t>Females are ahead of males in case of both default and non default.</a:t>
            </a:r>
            <a:endParaRPr lang="en-US" sz="2400" dirty="0">
              <a:solidFill>
                <a:srgbClr val="000000"/>
              </a:solidFill>
              <a:latin typeface="Calisto MT" panose="02040603050505030304" pitchFamily="18" charset="0"/>
              <a:cs typeface="Times New Roman" panose="02020603050405020304" pitchFamily="18" charset="0"/>
            </a:endParaRPr>
          </a:p>
        </p:txBody>
      </p:sp>
      <p:pic>
        <p:nvPicPr>
          <p:cNvPr id="4" name="Picture 3"/>
          <p:cNvPicPr>
            <a:picLocks noChangeAspect="1"/>
          </p:cNvPicPr>
          <p:nvPr/>
        </p:nvPicPr>
        <p:blipFill rotWithShape="1">
          <a:blip r:embed="rId2"/>
          <a:srcRect l="232" t="51171" r="50000"/>
          <a:stretch/>
        </p:blipFill>
        <p:spPr>
          <a:xfrm>
            <a:off x="4409872" y="1621277"/>
            <a:ext cx="4546061" cy="2823149"/>
          </a:xfrm>
          <a:prstGeom prst="rect">
            <a:avLst/>
          </a:prstGeom>
        </p:spPr>
      </p:pic>
    </p:spTree>
    <p:extLst>
      <p:ext uri="{BB962C8B-B14F-4D97-AF65-F5344CB8AC3E}">
        <p14:creationId xmlns:p14="http://schemas.microsoft.com/office/powerpoint/2010/main" val="855604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0863F-8DC4-A03D-5D65-45EA0E37770E}"/>
              </a:ext>
            </a:extLst>
          </p:cNvPr>
          <p:cNvSpPr>
            <a:spLocks noGrp="1"/>
          </p:cNvSpPr>
          <p:nvPr>
            <p:ph type="title"/>
          </p:nvPr>
        </p:nvSpPr>
        <p: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a:r>
              <a:rPr lang="en-US" b="1" u="sng" dirty="0">
                <a:latin typeface="Calisto MT" panose="02040603050505030304" pitchFamily="18" charset="0"/>
              </a:rPr>
              <a:t>Defaulter Ratio With Respect To Marital Status</a:t>
            </a:r>
            <a:endParaRPr lang="en-US" dirty="0">
              <a:latin typeface="Calisto MT" panose="02040603050505030304" pitchFamily="18" charset="0"/>
            </a:endParaRPr>
          </a:p>
        </p:txBody>
      </p:sp>
      <p:sp>
        <p:nvSpPr>
          <p:cNvPr id="3" name="Text Placeholder 2">
            <a:extLst>
              <a:ext uri="{FF2B5EF4-FFF2-40B4-BE49-F238E27FC236}">
                <a16:creationId xmlns:a16="http://schemas.microsoft.com/office/drawing/2014/main" id="{3476A3A1-2089-F8EC-8EB6-11D8DE7290A9}"/>
              </a:ext>
            </a:extLst>
          </p:cNvPr>
          <p:cNvSpPr>
            <a:spLocks noGrp="1"/>
          </p:cNvSpPr>
          <p:nvPr>
            <p:ph type="body" idx="1"/>
          </p:nvPr>
        </p:nvSpPr>
        <p:spPr>
          <a:xfrm>
            <a:off x="0" y="1152474"/>
            <a:ext cx="9144000" cy="3991025"/>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114300" indent="0">
              <a:buNone/>
            </a:pPr>
            <a:endParaRPr lang="en-US" dirty="0">
              <a:solidFill>
                <a:srgbClr val="000000"/>
              </a:solidFill>
              <a:latin typeface="Times New Roman" panose="02020603050405020304" pitchFamily="18" charset="0"/>
              <a:cs typeface="Times New Roman" panose="02020603050405020304" pitchFamily="18" charset="0"/>
            </a:endParaRPr>
          </a:p>
          <a:p>
            <a:pPr marL="114300" indent="0">
              <a:buNone/>
            </a:pPr>
            <a:r>
              <a:rPr lang="en-US" dirty="0">
                <a:solidFill>
                  <a:srgbClr val="000000"/>
                </a:solidFill>
                <a:latin typeface="Times New Roman" panose="02020603050405020304" pitchFamily="18" charset="0"/>
                <a:cs typeface="Times New Roman" panose="02020603050405020304" pitchFamily="18" charset="0"/>
              </a:rPr>
              <a:t>The above calculation says that </a:t>
            </a:r>
          </a:p>
          <a:p>
            <a:pPr marL="114300" indent="0">
              <a:buNone/>
            </a:pPr>
            <a:r>
              <a:rPr lang="en-US" b="1" dirty="0" smtClean="0">
                <a:solidFill>
                  <a:srgbClr val="000000"/>
                </a:solidFill>
                <a:latin typeface="Times New Roman" panose="02020603050405020304" pitchFamily="18" charset="0"/>
                <a:cs typeface="Times New Roman" panose="02020603050405020304" pitchFamily="18" charset="0"/>
              </a:rPr>
              <a:t>Single</a:t>
            </a:r>
            <a:r>
              <a:rPr lang="en-US" dirty="0" smtClean="0">
                <a:solidFill>
                  <a:srgbClr val="000000"/>
                </a:solidFill>
                <a:latin typeface="Times New Roman" panose="02020603050405020304" pitchFamily="18" charset="0"/>
                <a:cs typeface="Times New Roman" panose="02020603050405020304" pitchFamily="18" charset="0"/>
              </a:rPr>
              <a:t> </a:t>
            </a:r>
            <a:r>
              <a:rPr lang="en-US" b="1" dirty="0">
                <a:solidFill>
                  <a:srgbClr val="000000"/>
                </a:solidFill>
                <a:latin typeface="Times New Roman" panose="02020603050405020304" pitchFamily="18" charset="0"/>
                <a:cs typeface="Times New Roman" panose="02020603050405020304" pitchFamily="18" charset="0"/>
              </a:rPr>
              <a:t>people</a:t>
            </a:r>
            <a:r>
              <a:rPr lang="en-US" dirty="0">
                <a:solidFill>
                  <a:srgbClr val="000000"/>
                </a:solidFill>
                <a:latin typeface="Times New Roman" panose="02020603050405020304" pitchFamily="18" charset="0"/>
                <a:cs typeface="Times New Roman" panose="02020603050405020304" pitchFamily="18" charset="0"/>
              </a:rPr>
              <a:t> are more likely </a:t>
            </a:r>
          </a:p>
          <a:p>
            <a:pPr marL="114300" indent="0">
              <a:buNone/>
            </a:pPr>
            <a:r>
              <a:rPr lang="en-US" dirty="0">
                <a:solidFill>
                  <a:srgbClr val="000000"/>
                </a:solidFill>
                <a:latin typeface="Times New Roman" panose="02020603050405020304" pitchFamily="18" charset="0"/>
                <a:cs typeface="Times New Roman" panose="02020603050405020304" pitchFamily="18" charset="0"/>
              </a:rPr>
              <a:t>to fail to pay on time while </a:t>
            </a:r>
            <a:r>
              <a:rPr lang="en-US" dirty="0" smtClean="0">
                <a:solidFill>
                  <a:srgbClr val="000000"/>
                </a:solidFill>
                <a:latin typeface="Times New Roman" panose="02020603050405020304" pitchFamily="18" charset="0"/>
                <a:cs typeface="Times New Roman" panose="02020603050405020304" pitchFamily="18" charset="0"/>
              </a:rPr>
              <a:t>followed by </a:t>
            </a:r>
            <a:r>
              <a:rPr lang="en-US" b="1" dirty="0" smtClean="0">
                <a:solidFill>
                  <a:srgbClr val="000000"/>
                </a:solidFill>
                <a:latin typeface="Times New Roman" panose="02020603050405020304" pitchFamily="18" charset="0"/>
                <a:cs typeface="Times New Roman" panose="02020603050405020304" pitchFamily="18" charset="0"/>
              </a:rPr>
              <a:t>married</a:t>
            </a:r>
          </a:p>
          <a:p>
            <a:pPr marL="114300" indent="0">
              <a:buNone/>
            </a:pPr>
            <a:r>
              <a:rPr lang="en-US" b="1" dirty="0" smtClean="0">
                <a:solidFill>
                  <a:srgbClr val="000000"/>
                </a:solidFill>
                <a:latin typeface="Times New Roman" panose="02020603050405020304" pitchFamily="18" charset="0"/>
                <a:cs typeface="Times New Roman" panose="02020603050405020304" pitchFamily="18" charset="0"/>
              </a:rPr>
              <a:t>People</a:t>
            </a:r>
            <a:r>
              <a:rPr lang="en-US" dirty="0" smtClean="0">
                <a:solidFill>
                  <a:srgbClr val="000000"/>
                </a:solidFill>
                <a:latin typeface="Times New Roman" panose="02020603050405020304" pitchFamily="18" charset="0"/>
                <a:cs typeface="Times New Roman" panose="02020603050405020304" pitchFamily="18" charset="0"/>
              </a:rPr>
              <a:t> and others are less in both the cases.</a:t>
            </a:r>
            <a:endParaRPr lang="en-US" dirty="0">
              <a:solidFill>
                <a:srgbClr val="00000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2"/>
          <a:srcRect l="50284" t="50722"/>
          <a:stretch/>
        </p:blipFill>
        <p:spPr>
          <a:xfrm>
            <a:off x="4753583" y="1269484"/>
            <a:ext cx="4390417" cy="2849089"/>
          </a:xfrm>
          <a:prstGeom prst="rect">
            <a:avLst/>
          </a:prstGeom>
        </p:spPr>
      </p:pic>
    </p:spTree>
    <p:extLst>
      <p:ext uri="{BB962C8B-B14F-4D97-AF65-F5344CB8AC3E}">
        <p14:creationId xmlns:p14="http://schemas.microsoft.com/office/powerpoint/2010/main" val="555862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F2C6DC-3F52-53F4-BDDB-AE33CA6F37AB}"/>
              </a:ext>
            </a:extLst>
          </p:cNvPr>
          <p:cNvPicPr>
            <a:picLocks noChangeAspect="1"/>
          </p:cNvPicPr>
          <p:nvPr/>
        </p:nvPicPr>
        <p:blipFill>
          <a:blip r:embed="rId2"/>
          <a:stretch>
            <a:fillRect/>
          </a:stretch>
        </p:blipFill>
        <p:spPr>
          <a:xfrm>
            <a:off x="3255522" y="78155"/>
            <a:ext cx="5888477" cy="4194188"/>
          </a:xfrm>
          <a:prstGeom prst="rect">
            <a:avLst/>
          </a:prstGeom>
        </p:spPr>
      </p:pic>
      <p:sp>
        <p:nvSpPr>
          <p:cNvPr id="7" name="TextBox 6">
            <a:extLst>
              <a:ext uri="{FF2B5EF4-FFF2-40B4-BE49-F238E27FC236}">
                <a16:creationId xmlns:a16="http://schemas.microsoft.com/office/drawing/2014/main" id="{4A113AF4-4549-6936-F915-B47987D0181A}"/>
              </a:ext>
            </a:extLst>
          </p:cNvPr>
          <p:cNvSpPr txBox="1"/>
          <p:nvPr/>
        </p:nvSpPr>
        <p:spPr>
          <a:xfrm>
            <a:off x="233927" y="0"/>
            <a:ext cx="1755671" cy="92333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1800" b="1" dirty="0">
                <a:solidFill>
                  <a:schemeClr val="tx1"/>
                </a:solidFill>
                <a:latin typeface="Calisto MT" panose="02040603050505030304" pitchFamily="18" charset="0"/>
              </a:rPr>
              <a:t>History Of </a:t>
            </a:r>
          </a:p>
          <a:p>
            <a:r>
              <a:rPr lang="en-US" sz="1800" b="1" dirty="0">
                <a:solidFill>
                  <a:schemeClr val="tx1"/>
                </a:solidFill>
                <a:latin typeface="Calisto MT" panose="02040603050505030304" pitchFamily="18" charset="0"/>
              </a:rPr>
              <a:t>Bill Amount Payment</a:t>
            </a:r>
            <a:endParaRPr lang="en-US" sz="1800" dirty="0">
              <a:solidFill>
                <a:schemeClr val="tx1"/>
              </a:solidFill>
              <a:latin typeface="Calisto MT" panose="02040603050505030304" pitchFamily="18" charset="0"/>
            </a:endParaRPr>
          </a:p>
        </p:txBody>
      </p:sp>
      <p:sp>
        <p:nvSpPr>
          <p:cNvPr id="2" name="Rectangle 1"/>
          <p:cNvSpPr/>
          <p:nvPr/>
        </p:nvSpPr>
        <p:spPr>
          <a:xfrm>
            <a:off x="84769" y="2050689"/>
            <a:ext cx="3222635" cy="1169551"/>
          </a:xfrm>
          <a:prstGeom prst="rect">
            <a:avLst/>
          </a:prstGeom>
        </p:spPr>
        <p:txBody>
          <a:bodyPr wrap="square">
            <a:spAutoFit/>
          </a:bodyPr>
          <a:lstStyle/>
          <a:p>
            <a:r>
              <a:rPr lang="en-US" dirty="0">
                <a:solidFill>
                  <a:srgbClr val="212121"/>
                </a:solidFill>
                <a:latin typeface="Roboto"/>
              </a:rPr>
              <a:t>Bill amount for each month is highly correlated with each other hence we will try to feature engineer bill amount to Dues column to reduce </a:t>
            </a:r>
            <a:r>
              <a:rPr lang="en-US" dirty="0" smtClean="0">
                <a:solidFill>
                  <a:srgbClr val="212121"/>
                </a:solidFill>
                <a:latin typeface="Roboto"/>
              </a:rPr>
              <a:t>multicollinearity</a:t>
            </a:r>
            <a:r>
              <a:rPr lang="en-US" dirty="0" smtClean="0">
                <a:solidFill>
                  <a:srgbClr val="212121"/>
                </a:solidFill>
                <a:latin typeface="Roboto"/>
              </a:rPr>
              <a:t>.</a:t>
            </a:r>
            <a:endParaRPr lang="en-IN" dirty="0"/>
          </a:p>
        </p:txBody>
      </p:sp>
    </p:spTree>
    <p:extLst>
      <p:ext uri="{BB962C8B-B14F-4D97-AF65-F5344CB8AC3E}">
        <p14:creationId xmlns:p14="http://schemas.microsoft.com/office/powerpoint/2010/main" val="10136741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A7C15-DA30-99DC-DC48-4AC9D8192DEC}"/>
              </a:ext>
            </a:extLst>
          </p:cNvPr>
          <p:cNvSpPr>
            <a:spLocks noGrp="1"/>
          </p:cNvSpPr>
          <p:nvPr>
            <p:ph type="title" idx="4294967295"/>
          </p:nvPr>
        </p:nvSpPr>
        <p:spPr>
          <a:xfrm>
            <a:off x="279322" y="178302"/>
            <a:ext cx="1841640" cy="703674"/>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r>
              <a:rPr lang="en-US" sz="1800" b="1" dirty="0">
                <a:latin typeface="Calisto MT" panose="02040603050505030304" pitchFamily="18" charset="0"/>
              </a:rPr>
              <a:t>History Of </a:t>
            </a:r>
            <a:br>
              <a:rPr lang="en-US" sz="1800" b="1" dirty="0">
                <a:latin typeface="Calisto MT" panose="02040603050505030304" pitchFamily="18" charset="0"/>
              </a:rPr>
            </a:br>
            <a:r>
              <a:rPr lang="en-US" sz="1800" b="1" dirty="0" smtClean="0">
                <a:latin typeface="Calisto MT" panose="02040603050505030304" pitchFamily="18" charset="0"/>
              </a:rPr>
              <a:t>Past </a:t>
            </a:r>
            <a:r>
              <a:rPr lang="en-US" sz="1800" b="1" dirty="0">
                <a:latin typeface="Calisto MT" panose="02040603050505030304" pitchFamily="18" charset="0"/>
              </a:rPr>
              <a:t>Payment</a:t>
            </a:r>
          </a:p>
        </p:txBody>
      </p:sp>
      <p:pic>
        <p:nvPicPr>
          <p:cNvPr id="3" name="Picture 2"/>
          <p:cNvPicPr>
            <a:picLocks noChangeAspect="1"/>
          </p:cNvPicPr>
          <p:nvPr/>
        </p:nvPicPr>
        <p:blipFill>
          <a:blip r:embed="rId2"/>
          <a:stretch>
            <a:fillRect/>
          </a:stretch>
        </p:blipFill>
        <p:spPr>
          <a:xfrm>
            <a:off x="4863830" y="0"/>
            <a:ext cx="3620411" cy="1236831"/>
          </a:xfrm>
          <a:prstGeom prst="rect">
            <a:avLst/>
          </a:prstGeom>
        </p:spPr>
      </p:pic>
      <p:pic>
        <p:nvPicPr>
          <p:cNvPr id="4" name="Picture 3"/>
          <p:cNvPicPr>
            <a:picLocks noChangeAspect="1"/>
          </p:cNvPicPr>
          <p:nvPr/>
        </p:nvPicPr>
        <p:blipFill>
          <a:blip r:embed="rId3"/>
          <a:stretch>
            <a:fillRect/>
          </a:stretch>
        </p:blipFill>
        <p:spPr>
          <a:xfrm>
            <a:off x="4837889" y="1174494"/>
            <a:ext cx="3672292" cy="1431385"/>
          </a:xfrm>
          <a:prstGeom prst="rect">
            <a:avLst/>
          </a:prstGeom>
        </p:spPr>
      </p:pic>
      <p:pic>
        <p:nvPicPr>
          <p:cNvPr id="6" name="Picture 5"/>
          <p:cNvPicPr>
            <a:picLocks noChangeAspect="1"/>
          </p:cNvPicPr>
          <p:nvPr/>
        </p:nvPicPr>
        <p:blipFill>
          <a:blip r:embed="rId4"/>
          <a:stretch>
            <a:fillRect/>
          </a:stretch>
        </p:blipFill>
        <p:spPr>
          <a:xfrm>
            <a:off x="4837889" y="2543541"/>
            <a:ext cx="3672292" cy="1269257"/>
          </a:xfrm>
          <a:prstGeom prst="rect">
            <a:avLst/>
          </a:prstGeom>
        </p:spPr>
      </p:pic>
      <p:pic>
        <p:nvPicPr>
          <p:cNvPr id="7" name="Picture 6"/>
          <p:cNvPicPr>
            <a:picLocks noChangeAspect="1"/>
          </p:cNvPicPr>
          <p:nvPr/>
        </p:nvPicPr>
        <p:blipFill>
          <a:blip r:embed="rId5"/>
          <a:stretch>
            <a:fillRect/>
          </a:stretch>
        </p:blipFill>
        <p:spPr>
          <a:xfrm>
            <a:off x="4803083" y="3746306"/>
            <a:ext cx="3741904" cy="1435539"/>
          </a:xfrm>
          <a:prstGeom prst="rect">
            <a:avLst/>
          </a:prstGeom>
        </p:spPr>
      </p:pic>
      <p:sp>
        <p:nvSpPr>
          <p:cNvPr id="8" name="Rectangle 7"/>
          <p:cNvSpPr/>
          <p:nvPr/>
        </p:nvSpPr>
        <p:spPr>
          <a:xfrm>
            <a:off x="132945" y="1520854"/>
            <a:ext cx="4572000" cy="738664"/>
          </a:xfrm>
          <a:prstGeom prst="rect">
            <a:avLst/>
          </a:prstGeom>
        </p:spPr>
        <p:txBody>
          <a:bodyPr>
            <a:spAutoFit/>
          </a:bodyPr>
          <a:lstStyle/>
          <a:p>
            <a:r>
              <a:rPr lang="en-US" dirty="0">
                <a:solidFill>
                  <a:srgbClr val="212121"/>
                </a:solidFill>
                <a:latin typeface="Roboto"/>
              </a:rPr>
              <a:t>From history of past payment it is clear that most people who pay duly are not likely to default their payment</a:t>
            </a:r>
            <a:endParaRPr lang="en-IN" dirty="0"/>
          </a:p>
        </p:txBody>
      </p:sp>
    </p:spTree>
    <p:extLst>
      <p:ext uri="{BB962C8B-B14F-4D97-AF65-F5344CB8AC3E}">
        <p14:creationId xmlns:p14="http://schemas.microsoft.com/office/powerpoint/2010/main" val="31385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BA54C-434A-F41F-761E-7A40B672AD7D}"/>
              </a:ext>
            </a:extLst>
          </p:cNvPr>
          <p:cNvSpPr>
            <a:spLocks noGrp="1"/>
          </p:cNvSpPr>
          <p:nvPr>
            <p:ph type="title"/>
          </p:nvPr>
        </p:nvSpPr>
        <p: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r>
              <a:rPr lang="en-US" sz="3200" b="1" dirty="0">
                <a:latin typeface="Calisto MT" panose="02040603050505030304" pitchFamily="18" charset="0"/>
              </a:rPr>
              <a:t>Allotment Of Credit Limit Balance</a:t>
            </a:r>
          </a:p>
        </p:txBody>
      </p:sp>
      <p:sp>
        <p:nvSpPr>
          <p:cNvPr id="3" name="Text Placeholder 2">
            <a:extLst>
              <a:ext uri="{FF2B5EF4-FFF2-40B4-BE49-F238E27FC236}">
                <a16:creationId xmlns:a16="http://schemas.microsoft.com/office/drawing/2014/main" id="{57AD4A87-FCF9-EBAE-9696-E855459084C2}"/>
              </a:ext>
            </a:extLst>
          </p:cNvPr>
          <p:cNvSpPr>
            <a:spLocks noGrp="1"/>
          </p:cNvSpPr>
          <p:nvPr>
            <p:ph type="body" idx="1"/>
          </p:nvPr>
        </p:nvSpPr>
        <p:spPr>
          <a:xfrm>
            <a:off x="0" y="1400783"/>
            <a:ext cx="3430954" cy="2347608"/>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114300" indent="0" algn="just">
              <a:buNone/>
            </a:pPr>
            <a:r>
              <a:rPr lang="en-US" sz="1400" dirty="0" smtClean="0">
                <a:solidFill>
                  <a:srgbClr val="000000"/>
                </a:solidFill>
                <a:latin typeface="Roboto"/>
              </a:rPr>
              <a:t>From the graph it can be clearly visible that highest amount of credit was given to the age bracket of 31-40 and 20-30 age group consists of least amount of credit.</a:t>
            </a:r>
            <a:endParaRPr lang="en-US" sz="1400" dirty="0">
              <a:solidFill>
                <a:srgbClr val="000000"/>
              </a:solidFill>
              <a:latin typeface="Roboto"/>
            </a:endParaRPr>
          </a:p>
        </p:txBody>
      </p:sp>
      <p:cxnSp>
        <p:nvCxnSpPr>
          <p:cNvPr id="4" name="Straight Connector 3">
            <a:extLst>
              <a:ext uri="{FF2B5EF4-FFF2-40B4-BE49-F238E27FC236}">
                <a16:creationId xmlns:a16="http://schemas.microsoft.com/office/drawing/2014/main" id="{44996ABE-6B33-659A-C2A2-7181B1990F70}"/>
              </a:ext>
            </a:extLst>
          </p:cNvPr>
          <p:cNvCxnSpPr>
            <a:cxnSpLocks/>
          </p:cNvCxnSpPr>
          <p:nvPr/>
        </p:nvCxnSpPr>
        <p:spPr>
          <a:xfrm>
            <a:off x="85969" y="1017725"/>
            <a:ext cx="8972062" cy="0"/>
          </a:xfrm>
          <a:prstGeom prst="line">
            <a:avLst/>
          </a:prstGeom>
          <a:ln w="38100" cmpd="thickThin">
            <a:solidFill>
              <a:srgbClr val="CC0000"/>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stretch>
            <a:fillRect/>
          </a:stretch>
        </p:blipFill>
        <p:spPr>
          <a:xfrm>
            <a:off x="3690025" y="1323975"/>
            <a:ext cx="5265907" cy="2495550"/>
          </a:xfrm>
          <a:prstGeom prst="rect">
            <a:avLst/>
          </a:prstGeom>
        </p:spPr>
      </p:pic>
    </p:spTree>
    <p:extLst>
      <p:ext uri="{BB962C8B-B14F-4D97-AF65-F5344CB8AC3E}">
        <p14:creationId xmlns:p14="http://schemas.microsoft.com/office/powerpoint/2010/main" val="1372231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45025"/>
            <a:ext cx="8520600" cy="489175"/>
          </a:xfrm>
        </p:spPr>
        <p:txBody>
          <a:bodyPr/>
          <a:lstStyle/>
          <a:p>
            <a:r>
              <a:rPr lang="en-IN" dirty="0" smtClean="0"/>
              <a:t>Treatment of </a:t>
            </a:r>
            <a:r>
              <a:rPr lang="en-IN" dirty="0" smtClean="0"/>
              <a:t>multicollinearity</a:t>
            </a:r>
            <a:endParaRPr lang="en-IN" dirty="0"/>
          </a:p>
        </p:txBody>
      </p:sp>
      <p:pic>
        <p:nvPicPr>
          <p:cNvPr id="4" name="Picture 3"/>
          <p:cNvPicPr>
            <a:picLocks noChangeAspect="1"/>
          </p:cNvPicPr>
          <p:nvPr/>
        </p:nvPicPr>
        <p:blipFill>
          <a:blip r:embed="rId3"/>
          <a:stretch>
            <a:fillRect/>
          </a:stretch>
        </p:blipFill>
        <p:spPr>
          <a:xfrm>
            <a:off x="3748391" y="1074102"/>
            <a:ext cx="5395609" cy="4069398"/>
          </a:xfrm>
          <a:prstGeom prst="rect">
            <a:avLst/>
          </a:prstGeom>
        </p:spPr>
      </p:pic>
      <p:sp>
        <p:nvSpPr>
          <p:cNvPr id="3" name="Text Placeholder 2"/>
          <p:cNvSpPr>
            <a:spLocks noGrp="1"/>
          </p:cNvSpPr>
          <p:nvPr>
            <p:ph type="body" idx="1"/>
          </p:nvPr>
        </p:nvSpPr>
        <p:spPr>
          <a:xfrm>
            <a:off x="6945549" y="966219"/>
            <a:ext cx="1686128" cy="3339892"/>
          </a:xfrm>
        </p:spPr>
        <p:txBody>
          <a:bodyPr/>
          <a:lstStyle/>
          <a:p>
            <a:pPr marL="114300" indent="0">
              <a:buNone/>
            </a:pPr>
            <a:endParaRPr lang="en-IN" dirty="0">
              <a:solidFill>
                <a:srgbClr val="000000"/>
              </a:solidFill>
            </a:endParaRPr>
          </a:p>
        </p:txBody>
      </p:sp>
      <p:sp>
        <p:nvSpPr>
          <p:cNvPr id="5" name="Rectangle 4"/>
          <p:cNvSpPr/>
          <p:nvPr/>
        </p:nvSpPr>
        <p:spPr>
          <a:xfrm>
            <a:off x="311700" y="1835106"/>
            <a:ext cx="4572000" cy="523220"/>
          </a:xfrm>
          <a:prstGeom prst="rect">
            <a:avLst/>
          </a:prstGeom>
        </p:spPr>
        <p:txBody>
          <a:bodyPr>
            <a:spAutoFit/>
          </a:bodyPr>
          <a:lstStyle/>
          <a:p>
            <a:r>
              <a:rPr lang="en-IN" dirty="0"/>
              <a:t>We have removed some of the highly correlated variables which were influencing our dataset</a:t>
            </a:r>
          </a:p>
        </p:txBody>
      </p:sp>
    </p:spTree>
    <p:extLst>
      <p:ext uri="{BB962C8B-B14F-4D97-AF65-F5344CB8AC3E}">
        <p14:creationId xmlns:p14="http://schemas.microsoft.com/office/powerpoint/2010/main" val="3841078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C8D9F-AC2C-D7CC-0B58-3222F98351C9}"/>
              </a:ext>
            </a:extLst>
          </p:cNvPr>
          <p:cNvSpPr>
            <a:spLocks noGrp="1"/>
          </p:cNvSpPr>
          <p:nvPr>
            <p:ph type="title"/>
          </p:nvPr>
        </p:nvSpPr>
        <p:spPr>
          <a:xfrm>
            <a:off x="311700" y="445025"/>
            <a:ext cx="8520600" cy="467500"/>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r>
              <a:rPr lang="en-US" sz="3200" b="1" dirty="0">
                <a:latin typeface="Calisto MT" panose="02040603050505030304" pitchFamily="18" charset="0"/>
              </a:rPr>
              <a:t>Modeling Overview</a:t>
            </a:r>
          </a:p>
        </p:txBody>
      </p:sp>
      <p:sp>
        <p:nvSpPr>
          <p:cNvPr id="3" name="Text Placeholder 2">
            <a:extLst>
              <a:ext uri="{FF2B5EF4-FFF2-40B4-BE49-F238E27FC236}">
                <a16:creationId xmlns:a16="http://schemas.microsoft.com/office/drawing/2014/main" id="{17321875-E307-720B-BA55-91481ED41243}"/>
              </a:ext>
            </a:extLst>
          </p:cNvPr>
          <p:cNvSpPr>
            <a:spLocks noGrp="1"/>
          </p:cNvSpPr>
          <p:nvPr>
            <p:ph type="body" idx="1"/>
          </p:nvPr>
        </p:nvSpPr>
        <p:spPr>
          <a:xfrm>
            <a:off x="85969" y="1017725"/>
            <a:ext cx="8520600" cy="3582839"/>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114300" indent="0">
              <a:buNone/>
            </a:pPr>
            <a:r>
              <a:rPr lang="en-US" dirty="0">
                <a:solidFill>
                  <a:srgbClr val="000000"/>
                </a:solidFill>
                <a:latin typeface="Calisto MT" panose="02040603050505030304" pitchFamily="18" charset="0"/>
              </a:rPr>
              <a:t>Supervised learning/Binary Classification </a:t>
            </a:r>
          </a:p>
          <a:p>
            <a:pPr marL="114300" indent="0">
              <a:buNone/>
            </a:pPr>
            <a:r>
              <a:rPr lang="en-US" dirty="0">
                <a:solidFill>
                  <a:srgbClr val="000000"/>
                </a:solidFill>
                <a:latin typeface="Calisto MT" panose="02040603050505030304" pitchFamily="18" charset="0"/>
              </a:rPr>
              <a:t>Imbalance </a:t>
            </a:r>
            <a:r>
              <a:rPr lang="en-US" dirty="0" smtClean="0">
                <a:solidFill>
                  <a:srgbClr val="000000"/>
                </a:solidFill>
                <a:latin typeface="Calisto MT" panose="02040603050505030304" pitchFamily="18" charset="0"/>
              </a:rPr>
              <a:t>data We can clearly see there is an imbalance in this </a:t>
            </a:r>
            <a:r>
              <a:rPr lang="en-US" dirty="0" smtClean="0">
                <a:solidFill>
                  <a:srgbClr val="000000"/>
                </a:solidFill>
                <a:latin typeface="Calisto MT" panose="02040603050505030304" pitchFamily="18" charset="0"/>
              </a:rPr>
              <a:t>data.So</a:t>
            </a:r>
            <a:r>
              <a:rPr lang="en-US" dirty="0" smtClean="0">
                <a:solidFill>
                  <a:srgbClr val="000000"/>
                </a:solidFill>
                <a:latin typeface="Calisto MT" panose="02040603050505030304" pitchFamily="18" charset="0"/>
              </a:rPr>
              <a:t> we used SMOTE technique to deal with this</a:t>
            </a:r>
            <a:endParaRPr lang="en-US" dirty="0">
              <a:solidFill>
                <a:srgbClr val="000000"/>
              </a:solidFill>
              <a:latin typeface="Calisto MT" panose="02040603050505030304" pitchFamily="18" charset="0"/>
            </a:endParaRPr>
          </a:p>
          <a:p>
            <a:pPr marL="114300" indent="0">
              <a:buNone/>
            </a:pPr>
            <a:endParaRPr lang="en-US" dirty="0">
              <a:solidFill>
                <a:srgbClr val="000000"/>
              </a:solidFill>
              <a:latin typeface="Calisto MT" panose="02040603050505030304" pitchFamily="18" charset="0"/>
            </a:endParaRPr>
          </a:p>
          <a:p>
            <a:pPr marL="114300" indent="0">
              <a:buNone/>
            </a:pPr>
            <a:r>
              <a:rPr lang="en-US" dirty="0">
                <a:solidFill>
                  <a:srgbClr val="000000"/>
                </a:solidFill>
                <a:latin typeface="Calisto MT" panose="02040603050505030304" pitchFamily="18" charset="0"/>
              </a:rPr>
              <a:t>					</a:t>
            </a:r>
            <a:r>
              <a:rPr lang="en-US" dirty="0" smtClean="0">
                <a:solidFill>
                  <a:srgbClr val="000000"/>
                </a:solidFill>
                <a:latin typeface="Calisto MT" panose="02040603050505030304" pitchFamily="18" charset="0"/>
              </a:rPr>
              <a:t>S</a:t>
            </a:r>
            <a:endParaRPr lang="en-US" dirty="0">
              <a:solidFill>
                <a:srgbClr val="000000"/>
              </a:solidFill>
              <a:latin typeface="Calisto MT" panose="02040603050505030304" pitchFamily="18" charset="0"/>
            </a:endParaRPr>
          </a:p>
        </p:txBody>
      </p:sp>
      <p:cxnSp>
        <p:nvCxnSpPr>
          <p:cNvPr id="4" name="Straight Connector 3">
            <a:extLst>
              <a:ext uri="{FF2B5EF4-FFF2-40B4-BE49-F238E27FC236}">
                <a16:creationId xmlns:a16="http://schemas.microsoft.com/office/drawing/2014/main" id="{305FB365-B505-F314-C6DB-63223BC1D242}"/>
              </a:ext>
            </a:extLst>
          </p:cNvPr>
          <p:cNvCxnSpPr>
            <a:cxnSpLocks/>
          </p:cNvCxnSpPr>
          <p:nvPr/>
        </p:nvCxnSpPr>
        <p:spPr>
          <a:xfrm>
            <a:off x="85969" y="1017725"/>
            <a:ext cx="8972062" cy="0"/>
          </a:xfrm>
          <a:prstGeom prst="line">
            <a:avLst/>
          </a:prstGeom>
          <a:ln w="38100" cmpd="thickThin">
            <a:solidFill>
              <a:srgbClr val="CC0000"/>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stretch>
            <a:fillRect/>
          </a:stretch>
        </p:blipFill>
        <p:spPr>
          <a:xfrm>
            <a:off x="85969" y="2377814"/>
            <a:ext cx="3819525" cy="2327950"/>
          </a:xfrm>
          <a:prstGeom prst="rect">
            <a:avLst/>
          </a:prstGeom>
        </p:spPr>
      </p:pic>
      <p:pic>
        <p:nvPicPr>
          <p:cNvPr id="6" name="Picture 5"/>
          <p:cNvPicPr>
            <a:picLocks noChangeAspect="1"/>
          </p:cNvPicPr>
          <p:nvPr/>
        </p:nvPicPr>
        <p:blipFill>
          <a:blip r:embed="rId3"/>
          <a:stretch>
            <a:fillRect/>
          </a:stretch>
        </p:blipFill>
        <p:spPr>
          <a:xfrm>
            <a:off x="4119290" y="2377814"/>
            <a:ext cx="3819525" cy="2495550"/>
          </a:xfrm>
          <a:prstGeom prst="rect">
            <a:avLst/>
          </a:prstGeom>
        </p:spPr>
      </p:pic>
    </p:spTree>
    <p:extLst>
      <p:ext uri="{BB962C8B-B14F-4D97-AF65-F5344CB8AC3E}">
        <p14:creationId xmlns:p14="http://schemas.microsoft.com/office/powerpoint/2010/main" val="33928909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Machine Learning Algorithms and Metrics used</a:t>
            </a:r>
            <a:endParaRPr lang="en-IN" dirty="0"/>
          </a:p>
        </p:txBody>
      </p:sp>
      <p:sp>
        <p:nvSpPr>
          <p:cNvPr id="3" name="Text Placeholder 2"/>
          <p:cNvSpPr>
            <a:spLocks noGrp="1"/>
          </p:cNvSpPr>
          <p:nvPr>
            <p:ph type="body" idx="1"/>
          </p:nvPr>
        </p:nvSpPr>
        <p:spPr/>
        <p:txBody>
          <a:bodyPr/>
          <a:lstStyle/>
          <a:p>
            <a:pPr marL="114300" indent="0">
              <a:buNone/>
            </a:pPr>
            <a:r>
              <a:rPr lang="en-US" b="1" i="1" u="sng" dirty="0">
                <a:solidFill>
                  <a:srgbClr val="000000"/>
                </a:solidFill>
                <a:latin typeface="Calisto MT" panose="02040603050505030304" pitchFamily="18" charset="0"/>
              </a:rPr>
              <a:t>Modeling (Machine Learning) </a:t>
            </a:r>
            <a:r>
              <a:rPr lang="en-US" dirty="0">
                <a:solidFill>
                  <a:srgbClr val="000000"/>
                </a:solidFill>
                <a:latin typeface="Calisto MT" panose="02040603050505030304" pitchFamily="18" charset="0"/>
              </a:rPr>
              <a:t>			</a:t>
            </a:r>
            <a:r>
              <a:rPr lang="en-US" b="1" i="1" u="sng" dirty="0">
                <a:solidFill>
                  <a:srgbClr val="000000"/>
                </a:solidFill>
                <a:latin typeface="Calisto MT" panose="02040603050505030304" pitchFamily="18" charset="0"/>
              </a:rPr>
              <a:t>METRICS</a:t>
            </a:r>
            <a:r>
              <a:rPr lang="en-US" dirty="0">
                <a:solidFill>
                  <a:srgbClr val="000000"/>
                </a:solidFill>
                <a:latin typeface="Calisto MT" panose="02040603050505030304" pitchFamily="18" charset="0"/>
              </a:rPr>
              <a:t>			</a:t>
            </a:r>
            <a:endParaRPr lang="en-US" b="1" dirty="0">
              <a:solidFill>
                <a:srgbClr val="BDC1C6"/>
              </a:solidFill>
              <a:latin typeface="Calisto MT" panose="02040603050505030304" pitchFamily="18" charset="0"/>
            </a:endParaRPr>
          </a:p>
          <a:p>
            <a:pPr>
              <a:lnSpc>
                <a:spcPct val="100000"/>
              </a:lnSpc>
              <a:buClr>
                <a:srgbClr val="000000"/>
              </a:buClr>
              <a:buFont typeface="Wingdings" panose="05000000000000000000" pitchFamily="2" charset="2"/>
              <a:buChar char="§"/>
            </a:pPr>
            <a:r>
              <a:rPr lang="en-US" dirty="0">
                <a:solidFill>
                  <a:srgbClr val="000000"/>
                </a:solidFill>
                <a:latin typeface="Calisto MT" panose="02040603050505030304" pitchFamily="18" charset="0"/>
              </a:rPr>
              <a:t>Logistic Regression				1. Confusion Matrix</a:t>
            </a:r>
          </a:p>
          <a:p>
            <a:pPr>
              <a:lnSpc>
                <a:spcPct val="100000"/>
              </a:lnSpc>
              <a:buClr>
                <a:srgbClr val="000000"/>
              </a:buClr>
              <a:buFont typeface="Wingdings" panose="05000000000000000000" pitchFamily="2" charset="2"/>
              <a:buChar char="§"/>
            </a:pPr>
            <a:r>
              <a:rPr lang="en-US" dirty="0">
                <a:solidFill>
                  <a:srgbClr val="000000"/>
                </a:solidFill>
                <a:latin typeface="Calisto MT" panose="02040603050505030304" pitchFamily="18" charset="0"/>
              </a:rPr>
              <a:t>Support Vector Classifier			2. Accuracy Score</a:t>
            </a:r>
          </a:p>
          <a:p>
            <a:pPr>
              <a:lnSpc>
                <a:spcPct val="100000"/>
              </a:lnSpc>
              <a:buClr>
                <a:srgbClr val="000000"/>
              </a:buClr>
              <a:buFont typeface="Wingdings" panose="05000000000000000000" pitchFamily="2" charset="2"/>
              <a:buChar char="§"/>
            </a:pPr>
            <a:r>
              <a:rPr lang="en-US" dirty="0">
                <a:solidFill>
                  <a:srgbClr val="000000"/>
                </a:solidFill>
                <a:latin typeface="Calisto MT" panose="02040603050505030304" pitchFamily="18" charset="0"/>
              </a:rPr>
              <a:t>Decision Tree Classifier			3. Precision Score</a:t>
            </a:r>
          </a:p>
          <a:p>
            <a:pPr>
              <a:lnSpc>
                <a:spcPct val="100000"/>
              </a:lnSpc>
              <a:buClr>
                <a:srgbClr val="000000"/>
              </a:buClr>
              <a:buFont typeface="Wingdings" panose="05000000000000000000" pitchFamily="2" charset="2"/>
              <a:buChar char="§"/>
            </a:pPr>
            <a:r>
              <a:rPr lang="en-US" dirty="0">
                <a:solidFill>
                  <a:srgbClr val="000000"/>
                </a:solidFill>
                <a:latin typeface="Calisto MT" panose="02040603050505030304" pitchFamily="18" charset="0"/>
              </a:rPr>
              <a:t>Random Forest Classifier			4. Recall Score</a:t>
            </a:r>
          </a:p>
          <a:p>
            <a:pPr>
              <a:lnSpc>
                <a:spcPct val="100000"/>
              </a:lnSpc>
              <a:buClr>
                <a:srgbClr val="000000"/>
              </a:buClr>
              <a:buFont typeface="Wingdings" panose="05000000000000000000" pitchFamily="2" charset="2"/>
              <a:buChar char="§"/>
            </a:pPr>
            <a:r>
              <a:rPr lang="en-US" dirty="0">
                <a:solidFill>
                  <a:srgbClr val="000000"/>
                </a:solidFill>
                <a:latin typeface="Calisto MT" panose="02040603050505030304" pitchFamily="18" charset="0"/>
              </a:rPr>
              <a:t>XGBoost</a:t>
            </a:r>
            <a:r>
              <a:rPr lang="en-US" dirty="0">
                <a:solidFill>
                  <a:srgbClr val="000000"/>
                </a:solidFill>
                <a:latin typeface="Calisto MT" panose="02040603050505030304" pitchFamily="18" charset="0"/>
              </a:rPr>
              <a:t>					5. F1 Score								6. </a:t>
            </a:r>
            <a:r>
              <a:rPr lang="en-US" dirty="0">
                <a:solidFill>
                  <a:srgbClr val="000000"/>
                </a:solidFill>
                <a:latin typeface="Calisto MT" panose="02040603050505030304" pitchFamily="18" charset="0"/>
              </a:rPr>
              <a:t>Roc_Auc</a:t>
            </a:r>
            <a:r>
              <a:rPr lang="en-US" dirty="0">
                <a:solidFill>
                  <a:srgbClr val="000000"/>
                </a:solidFill>
                <a:latin typeface="Calisto MT" panose="02040603050505030304" pitchFamily="18" charset="0"/>
              </a:rPr>
              <a:t> Score</a:t>
            </a:r>
          </a:p>
          <a:p>
            <a:endParaRPr lang="en-IN" dirty="0"/>
          </a:p>
        </p:txBody>
      </p:sp>
    </p:spTree>
    <p:extLst>
      <p:ext uri="{BB962C8B-B14F-4D97-AF65-F5344CB8AC3E}">
        <p14:creationId xmlns:p14="http://schemas.microsoft.com/office/powerpoint/2010/main" val="36884814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03380-1C78-0489-E799-80645868D38B}"/>
              </a:ext>
            </a:extLst>
          </p:cNvPr>
          <p:cNvSpPr>
            <a:spLocks noGrp="1"/>
          </p:cNvSpPr>
          <p:nvPr>
            <p:ph type="title"/>
          </p:nvPr>
        </p:nvSpPr>
        <p:spPr>
          <a:xfrm>
            <a:off x="311700" y="452840"/>
            <a:ext cx="8520600" cy="572700"/>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r>
              <a:rPr lang="en-US" sz="3200" b="1" dirty="0">
                <a:solidFill>
                  <a:schemeClr val="tx1"/>
                </a:solidFill>
                <a:latin typeface="Calisto MT" panose="02040603050505030304" pitchFamily="18" charset="0"/>
              </a:rPr>
              <a:t>Modeling Steps</a:t>
            </a:r>
          </a:p>
        </p:txBody>
      </p:sp>
      <p:sp>
        <p:nvSpPr>
          <p:cNvPr id="3" name="Text Placeholder 2">
            <a:extLst>
              <a:ext uri="{FF2B5EF4-FFF2-40B4-BE49-F238E27FC236}">
                <a16:creationId xmlns:a16="http://schemas.microsoft.com/office/drawing/2014/main" id="{9866D562-E78F-95A7-6970-62D690757927}"/>
              </a:ext>
            </a:extLst>
          </p:cNvPr>
          <p:cNvSpPr>
            <a:spLocks noGrp="1"/>
          </p:cNvSpPr>
          <p:nvPr>
            <p:ph type="body" idx="1"/>
          </p:nvPr>
        </p:nvSpPr>
        <p:spPr>
          <a:xfrm>
            <a:off x="311700" y="1160289"/>
            <a:ext cx="8520600" cy="3991025"/>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r>
              <a:rPr lang="en-US" b="1" u="sng" dirty="0">
                <a:solidFill>
                  <a:srgbClr val="000000"/>
                </a:solidFill>
              </a:rPr>
              <a:t>Data Preprocessing </a:t>
            </a:r>
          </a:p>
          <a:p>
            <a:pPr>
              <a:lnSpc>
                <a:spcPct val="100000"/>
              </a:lnSpc>
              <a:buClr>
                <a:srgbClr val="000000"/>
              </a:buClr>
              <a:buFont typeface="Wingdings" panose="05000000000000000000" pitchFamily="2" charset="2"/>
              <a:buChar char="q"/>
            </a:pPr>
            <a:r>
              <a:rPr lang="en-US" dirty="0">
                <a:solidFill>
                  <a:srgbClr val="000000"/>
                </a:solidFill>
              </a:rPr>
              <a:t>Feature selection and Feature engineering </a:t>
            </a:r>
          </a:p>
          <a:p>
            <a:pPr>
              <a:lnSpc>
                <a:spcPct val="100000"/>
              </a:lnSpc>
              <a:buClr>
                <a:srgbClr val="000000"/>
              </a:buClr>
              <a:buFont typeface="Wingdings" panose="05000000000000000000" pitchFamily="2" charset="2"/>
              <a:buChar char="q"/>
            </a:pPr>
            <a:r>
              <a:rPr lang="en-US" dirty="0">
                <a:solidFill>
                  <a:srgbClr val="000000"/>
                </a:solidFill>
              </a:rPr>
              <a:t>Train test data split(</a:t>
            </a:r>
            <a:r>
              <a:rPr lang="en-US" b="1" dirty="0">
                <a:solidFill>
                  <a:srgbClr val="000000"/>
                </a:solidFill>
              </a:rPr>
              <a:t>80%-20%</a:t>
            </a:r>
            <a:r>
              <a:rPr lang="en-US" dirty="0">
                <a:solidFill>
                  <a:srgbClr val="000000"/>
                </a:solidFill>
              </a:rPr>
              <a:t>) </a:t>
            </a:r>
          </a:p>
          <a:p>
            <a:pPr>
              <a:lnSpc>
                <a:spcPct val="100000"/>
              </a:lnSpc>
              <a:buClr>
                <a:srgbClr val="000000"/>
              </a:buClr>
              <a:buFont typeface="Wingdings" panose="05000000000000000000" pitchFamily="2" charset="2"/>
              <a:buChar char="q"/>
            </a:pPr>
            <a:r>
              <a:rPr lang="en-US" dirty="0">
                <a:solidFill>
                  <a:srgbClr val="000000"/>
                </a:solidFill>
              </a:rPr>
              <a:t>SMOTE oversampling(Synthetic Minority Oversampling Technique) </a:t>
            </a:r>
          </a:p>
          <a:p>
            <a:r>
              <a:rPr lang="en-US" b="1" u="sng" dirty="0">
                <a:solidFill>
                  <a:srgbClr val="000000"/>
                </a:solidFill>
              </a:rPr>
              <a:t>Data Fitting and Tuning </a:t>
            </a:r>
          </a:p>
          <a:p>
            <a:pPr>
              <a:lnSpc>
                <a:spcPct val="100000"/>
              </a:lnSpc>
              <a:buClr>
                <a:srgbClr val="000000"/>
              </a:buClr>
              <a:buFont typeface="Wingdings" panose="05000000000000000000" pitchFamily="2" charset="2"/>
              <a:buChar char="q"/>
            </a:pPr>
            <a:r>
              <a:rPr lang="en-US" dirty="0">
                <a:solidFill>
                  <a:srgbClr val="000000"/>
                </a:solidFill>
              </a:rPr>
              <a:t>Start with default model parameters </a:t>
            </a:r>
          </a:p>
          <a:p>
            <a:pPr>
              <a:lnSpc>
                <a:spcPct val="100000"/>
              </a:lnSpc>
              <a:buClr>
                <a:srgbClr val="000000"/>
              </a:buClr>
              <a:buFont typeface="Wingdings" panose="05000000000000000000" pitchFamily="2" charset="2"/>
              <a:buChar char="q"/>
            </a:pPr>
            <a:r>
              <a:rPr lang="en-US" dirty="0">
                <a:solidFill>
                  <a:srgbClr val="000000"/>
                </a:solidFill>
              </a:rPr>
              <a:t>Hyperparameter tuning </a:t>
            </a:r>
          </a:p>
          <a:p>
            <a:pPr>
              <a:lnSpc>
                <a:spcPct val="100000"/>
              </a:lnSpc>
              <a:buClr>
                <a:srgbClr val="000000"/>
              </a:buClr>
              <a:buFont typeface="Wingdings" panose="05000000000000000000" pitchFamily="2" charset="2"/>
              <a:buChar char="q"/>
            </a:pPr>
            <a:r>
              <a:rPr lang="en-US" dirty="0">
                <a:solidFill>
                  <a:srgbClr val="000000"/>
                </a:solidFill>
              </a:rPr>
              <a:t>Measure AUC- ROC on training data </a:t>
            </a:r>
          </a:p>
          <a:p>
            <a:r>
              <a:rPr lang="en-US" b="1" u="sng" dirty="0">
                <a:solidFill>
                  <a:srgbClr val="000000"/>
                </a:solidFill>
              </a:rPr>
              <a:t>Model Evaluation </a:t>
            </a:r>
          </a:p>
          <a:p>
            <a:pPr>
              <a:lnSpc>
                <a:spcPct val="100000"/>
              </a:lnSpc>
              <a:buClr>
                <a:srgbClr val="000000"/>
              </a:buClr>
              <a:buFont typeface="Wingdings" panose="05000000000000000000" pitchFamily="2" charset="2"/>
              <a:buChar char="q"/>
            </a:pPr>
            <a:r>
              <a:rPr lang="en-US" dirty="0">
                <a:solidFill>
                  <a:srgbClr val="000000"/>
                </a:solidFill>
              </a:rPr>
              <a:t>Model testing </a:t>
            </a:r>
          </a:p>
          <a:p>
            <a:pPr>
              <a:lnSpc>
                <a:spcPct val="100000"/>
              </a:lnSpc>
              <a:buClr>
                <a:srgbClr val="000000"/>
              </a:buClr>
              <a:buFont typeface="Wingdings" panose="05000000000000000000" pitchFamily="2" charset="2"/>
              <a:buChar char="q"/>
            </a:pPr>
            <a:r>
              <a:rPr lang="en-US" dirty="0">
                <a:solidFill>
                  <a:srgbClr val="000000"/>
                </a:solidFill>
              </a:rPr>
              <a:t>Precision Recall Score </a:t>
            </a:r>
          </a:p>
          <a:p>
            <a:pPr>
              <a:lnSpc>
                <a:spcPct val="100000"/>
              </a:lnSpc>
              <a:buClr>
                <a:srgbClr val="000000"/>
              </a:buClr>
              <a:buFont typeface="Wingdings" panose="05000000000000000000" pitchFamily="2" charset="2"/>
              <a:buChar char="q"/>
            </a:pPr>
            <a:r>
              <a:rPr lang="en-US" dirty="0">
                <a:solidFill>
                  <a:srgbClr val="000000"/>
                </a:solidFill>
              </a:rPr>
              <a:t>Compare with the other models </a:t>
            </a:r>
          </a:p>
        </p:txBody>
      </p:sp>
      <p:cxnSp>
        <p:nvCxnSpPr>
          <p:cNvPr id="4" name="Straight Connector 3">
            <a:extLst>
              <a:ext uri="{FF2B5EF4-FFF2-40B4-BE49-F238E27FC236}">
                <a16:creationId xmlns:a16="http://schemas.microsoft.com/office/drawing/2014/main" id="{AB5ABA22-D899-D179-DFCE-37443B158AEB}"/>
              </a:ext>
            </a:extLst>
          </p:cNvPr>
          <p:cNvCxnSpPr>
            <a:cxnSpLocks/>
          </p:cNvCxnSpPr>
          <p:nvPr/>
        </p:nvCxnSpPr>
        <p:spPr>
          <a:xfrm>
            <a:off x="85969" y="1017725"/>
            <a:ext cx="8972062" cy="0"/>
          </a:xfrm>
          <a:prstGeom prst="line">
            <a:avLst/>
          </a:prstGeom>
          <a:ln w="38100" cmpd="thickThin">
            <a:solidFill>
              <a:srgbClr val="CC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3937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DF37D-86F8-BAC8-FA6B-73DB331558A8}"/>
              </a:ext>
            </a:extLst>
          </p:cNvPr>
          <p:cNvSpPr>
            <a:spLocks noGrp="1"/>
          </p:cNvSpPr>
          <p:nvPr>
            <p:ph type="title"/>
          </p:nvPr>
        </p:nvSpPr>
        <p:spPr>
          <a:xfrm>
            <a:off x="237460" y="484556"/>
            <a:ext cx="8520600" cy="533162"/>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r>
              <a:rPr lang="en-US" b="1" dirty="0">
                <a:latin typeface="Calisto MT" panose="02040603050505030304" pitchFamily="18" charset="0"/>
              </a:rPr>
              <a:t>Conclusion</a:t>
            </a:r>
          </a:p>
        </p:txBody>
      </p:sp>
      <p:sp>
        <p:nvSpPr>
          <p:cNvPr id="3" name="Text Placeholder 2">
            <a:extLst>
              <a:ext uri="{FF2B5EF4-FFF2-40B4-BE49-F238E27FC236}">
                <a16:creationId xmlns:a16="http://schemas.microsoft.com/office/drawing/2014/main" id="{87ED2839-98F3-86E2-6176-EBBC9B089C31}"/>
              </a:ext>
            </a:extLst>
          </p:cNvPr>
          <p:cNvSpPr>
            <a:spLocks noGrp="1"/>
          </p:cNvSpPr>
          <p:nvPr>
            <p:ph type="body" idx="1"/>
          </p:nvPr>
        </p:nvSpPr>
        <p:spPr>
          <a:xfrm>
            <a:off x="141579" y="601661"/>
            <a:ext cx="8520600" cy="1092460"/>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buClr>
                <a:srgbClr val="000000"/>
              </a:buClr>
              <a:buFont typeface="Arial" panose="020B0604020202020204" pitchFamily="34" charset="0"/>
              <a:buChar char="•"/>
            </a:pPr>
            <a:endParaRPr lang="en-US" dirty="0">
              <a:solidFill>
                <a:srgbClr val="000000"/>
              </a:solidFill>
              <a:latin typeface="Times New Roman" panose="02020603050405020304" pitchFamily="18" charset="0"/>
              <a:cs typeface="Times New Roman" panose="02020603050405020304" pitchFamily="18" charset="0"/>
            </a:endParaRPr>
          </a:p>
          <a:p>
            <a:pPr>
              <a:buClr>
                <a:srgbClr val="000000"/>
              </a:buClr>
              <a:buFont typeface="Arial" panose="020B0604020202020204" pitchFamily="34" charset="0"/>
              <a:buChar char="•"/>
            </a:pPr>
            <a:r>
              <a:rPr lang="en-US" dirty="0">
                <a:solidFill>
                  <a:srgbClr val="000000"/>
                </a:solidFill>
                <a:latin typeface="Times New Roman" panose="02020603050405020304" pitchFamily="18" charset="0"/>
                <a:cs typeface="Times New Roman" panose="02020603050405020304" pitchFamily="18" charset="0"/>
              </a:rPr>
              <a:t>Random forest is the best algorithm for our model. Recall is </a:t>
            </a:r>
            <a:r>
              <a:rPr lang="en-US" b="1" dirty="0" smtClean="0">
                <a:solidFill>
                  <a:srgbClr val="000000"/>
                </a:solidFill>
                <a:latin typeface="Times New Roman" panose="02020603050405020304" pitchFamily="18" charset="0"/>
                <a:cs typeface="Times New Roman" panose="02020603050405020304" pitchFamily="18" charset="0"/>
              </a:rPr>
              <a:t>84%(</a:t>
            </a:r>
            <a:r>
              <a:rPr lang="en-US" i="1" dirty="0">
                <a:solidFill>
                  <a:srgbClr val="000000"/>
                </a:solidFill>
                <a:latin typeface="Times New Roman" panose="02020603050405020304" pitchFamily="18" charset="0"/>
                <a:cs typeface="Times New Roman" panose="02020603050405020304" pitchFamily="18" charset="0"/>
              </a:rPr>
              <a:t>meaning out of </a:t>
            </a:r>
            <a:r>
              <a:rPr lang="en-US" b="1" i="1" dirty="0">
                <a:solidFill>
                  <a:srgbClr val="000000"/>
                </a:solidFill>
                <a:latin typeface="Times New Roman" panose="02020603050405020304" pitchFamily="18" charset="0"/>
                <a:cs typeface="Times New Roman" panose="02020603050405020304" pitchFamily="18" charset="0"/>
              </a:rPr>
              <a:t>100</a:t>
            </a:r>
            <a:r>
              <a:rPr lang="en-US" i="1" dirty="0">
                <a:solidFill>
                  <a:srgbClr val="000000"/>
                </a:solidFill>
                <a:latin typeface="Times New Roman" panose="02020603050405020304" pitchFamily="18" charset="0"/>
                <a:cs typeface="Times New Roman" panose="02020603050405020304" pitchFamily="18" charset="0"/>
              </a:rPr>
              <a:t> defaulters </a:t>
            </a:r>
            <a:r>
              <a:rPr lang="en-US" b="1" i="1" dirty="0" smtClean="0">
                <a:solidFill>
                  <a:srgbClr val="000000"/>
                </a:solidFill>
                <a:latin typeface="Times New Roman" panose="02020603050405020304" pitchFamily="18" charset="0"/>
                <a:cs typeface="Times New Roman" panose="02020603050405020304" pitchFamily="18" charset="0"/>
              </a:rPr>
              <a:t>84</a:t>
            </a:r>
            <a:r>
              <a:rPr lang="en-US" i="1" dirty="0" smtClean="0">
                <a:solidFill>
                  <a:srgbClr val="000000"/>
                </a:solidFill>
                <a:latin typeface="Times New Roman" panose="02020603050405020304" pitchFamily="18" charset="0"/>
                <a:cs typeface="Times New Roman" panose="02020603050405020304" pitchFamily="18" charset="0"/>
              </a:rPr>
              <a:t> </a:t>
            </a:r>
            <a:r>
              <a:rPr lang="en-US" i="1" dirty="0">
                <a:solidFill>
                  <a:srgbClr val="000000"/>
                </a:solidFill>
                <a:latin typeface="Times New Roman" panose="02020603050405020304" pitchFamily="18" charset="0"/>
                <a:cs typeface="Times New Roman" panose="02020603050405020304" pitchFamily="18" charset="0"/>
              </a:rPr>
              <a:t>will be correctly caught by Random forest</a:t>
            </a:r>
            <a:r>
              <a:rPr lang="en-US" dirty="0">
                <a:solidFill>
                  <a:srgbClr val="000000"/>
                </a:solidFill>
                <a:latin typeface="Times New Roman" panose="02020603050405020304" pitchFamily="18" charset="0"/>
                <a:cs typeface="Times New Roman" panose="02020603050405020304" pitchFamily="18" charset="0"/>
              </a:rPr>
              <a:t>)</a:t>
            </a:r>
          </a:p>
          <a:p>
            <a:pPr>
              <a:buClr>
                <a:srgbClr val="000000"/>
              </a:buClr>
              <a:buFont typeface="Arial" panose="020B0604020202020204" pitchFamily="34" charset="0"/>
              <a:buChar char="•"/>
            </a:pPr>
            <a:r>
              <a:rPr lang="en-US" dirty="0" smtClean="0">
                <a:solidFill>
                  <a:srgbClr val="000000"/>
                </a:solidFill>
                <a:latin typeface="Times New Roman" panose="02020603050405020304" pitchFamily="18" charset="0"/>
                <a:cs typeface="Times New Roman" panose="02020603050405020304" pitchFamily="18" charset="0"/>
              </a:rPr>
              <a:t>Logistic Regression </a:t>
            </a:r>
            <a:r>
              <a:rPr lang="en-US" dirty="0">
                <a:solidFill>
                  <a:srgbClr val="000000"/>
                </a:solidFill>
                <a:latin typeface="Times New Roman" panose="02020603050405020304" pitchFamily="18" charset="0"/>
                <a:cs typeface="Times New Roman" panose="02020603050405020304" pitchFamily="18" charset="0"/>
              </a:rPr>
              <a:t>has the least recall score of </a:t>
            </a:r>
            <a:r>
              <a:rPr lang="en-US" b="1" dirty="0" smtClean="0">
                <a:solidFill>
                  <a:srgbClr val="000000"/>
                </a:solidFill>
                <a:latin typeface="Times New Roman" panose="02020603050405020304" pitchFamily="18" charset="0"/>
                <a:cs typeface="Times New Roman" panose="02020603050405020304" pitchFamily="18" charset="0"/>
              </a:rPr>
              <a:t>72%</a:t>
            </a:r>
            <a:endParaRPr lang="en-US" b="1" dirty="0">
              <a:solidFill>
                <a:srgbClr val="000000"/>
              </a:solidFill>
              <a:latin typeface="Times New Roman" panose="02020603050405020304" pitchFamily="18" charset="0"/>
              <a:cs typeface="Times New Roman" panose="02020603050405020304" pitchFamily="18" charset="0"/>
            </a:endParaRPr>
          </a:p>
          <a:p>
            <a:pPr marL="114300" indent="0">
              <a:buNone/>
            </a:pPr>
            <a:endParaRPr lang="en-US" b="1" dirty="0">
              <a:solidFill>
                <a:srgbClr val="000000"/>
              </a:solidFill>
              <a:latin typeface="Times New Roman" panose="02020603050405020304" pitchFamily="18" charset="0"/>
              <a:cs typeface="Times New Roman" panose="02020603050405020304" pitchFamily="18" charset="0"/>
            </a:endParaRPr>
          </a:p>
          <a:p>
            <a:pPr marL="114300" indent="0">
              <a:buNone/>
            </a:pPr>
            <a:endParaRPr lang="en-US" b="1" dirty="0">
              <a:solidFill>
                <a:srgbClr val="000000"/>
              </a:solidFill>
              <a:latin typeface="Times New Roman" panose="02020603050405020304" pitchFamily="18" charset="0"/>
              <a:cs typeface="Times New Roman" panose="02020603050405020304" pitchFamily="18" charset="0"/>
            </a:endParaRPr>
          </a:p>
        </p:txBody>
      </p:sp>
      <p:graphicFrame>
        <p:nvGraphicFramePr>
          <p:cNvPr id="7" name="Table 7">
            <a:extLst>
              <a:ext uri="{FF2B5EF4-FFF2-40B4-BE49-F238E27FC236}">
                <a16:creationId xmlns:a16="http://schemas.microsoft.com/office/drawing/2014/main" id="{FF66CA43-C4BA-42AA-8E74-A05EA58E96F6}"/>
              </a:ext>
            </a:extLst>
          </p:cNvPr>
          <p:cNvGraphicFramePr>
            <a:graphicFrameLocks noGrp="1"/>
          </p:cNvGraphicFramePr>
          <p:nvPr>
            <p:extLst>
              <p:ext uri="{D42A27DB-BD31-4B8C-83A1-F6EECF244321}">
                <p14:modId xmlns:p14="http://schemas.microsoft.com/office/powerpoint/2010/main" val="901671188"/>
              </p:ext>
            </p:extLst>
          </p:nvPr>
        </p:nvGraphicFramePr>
        <p:xfrm>
          <a:off x="248093" y="2114144"/>
          <a:ext cx="8658447" cy="2699177"/>
        </p:xfrm>
        <a:graphic>
          <a:graphicData uri="http://schemas.openxmlformats.org/drawingml/2006/table">
            <a:tbl>
              <a:tblPr>
                <a:tableStyleId>{5C22544A-7EE6-4342-B048-85BDC9FD1C3A}</a:tableStyleId>
              </a:tblPr>
              <a:tblGrid>
                <a:gridCol w="1227807">
                  <a:extLst>
                    <a:ext uri="{9D8B030D-6E8A-4147-A177-3AD203B41FA5}">
                      <a16:colId xmlns:a16="http://schemas.microsoft.com/office/drawing/2014/main" val="1596818778"/>
                    </a:ext>
                  </a:extLst>
                </a:gridCol>
                <a:gridCol w="1238440">
                  <a:extLst>
                    <a:ext uri="{9D8B030D-6E8A-4147-A177-3AD203B41FA5}">
                      <a16:colId xmlns:a16="http://schemas.microsoft.com/office/drawing/2014/main" val="3158069058"/>
                    </a:ext>
                  </a:extLst>
                </a:gridCol>
                <a:gridCol w="1238440">
                  <a:extLst>
                    <a:ext uri="{9D8B030D-6E8A-4147-A177-3AD203B41FA5}">
                      <a16:colId xmlns:a16="http://schemas.microsoft.com/office/drawing/2014/main" val="478799707"/>
                    </a:ext>
                  </a:extLst>
                </a:gridCol>
                <a:gridCol w="1238440">
                  <a:extLst>
                    <a:ext uri="{9D8B030D-6E8A-4147-A177-3AD203B41FA5}">
                      <a16:colId xmlns:a16="http://schemas.microsoft.com/office/drawing/2014/main" val="261342713"/>
                    </a:ext>
                  </a:extLst>
                </a:gridCol>
                <a:gridCol w="1238440">
                  <a:extLst>
                    <a:ext uri="{9D8B030D-6E8A-4147-A177-3AD203B41FA5}">
                      <a16:colId xmlns:a16="http://schemas.microsoft.com/office/drawing/2014/main" val="3887265774"/>
                    </a:ext>
                  </a:extLst>
                </a:gridCol>
                <a:gridCol w="1238440">
                  <a:extLst>
                    <a:ext uri="{9D8B030D-6E8A-4147-A177-3AD203B41FA5}">
                      <a16:colId xmlns:a16="http://schemas.microsoft.com/office/drawing/2014/main" val="2061517984"/>
                    </a:ext>
                  </a:extLst>
                </a:gridCol>
                <a:gridCol w="1238440">
                  <a:extLst>
                    <a:ext uri="{9D8B030D-6E8A-4147-A177-3AD203B41FA5}">
                      <a16:colId xmlns:a16="http://schemas.microsoft.com/office/drawing/2014/main" val="1137632986"/>
                    </a:ext>
                  </a:extLst>
                </a:gridCol>
              </a:tblGrid>
              <a:tr h="380755">
                <a:tc>
                  <a:txBody>
                    <a:bodyPr/>
                    <a:lstStyle/>
                    <a:p>
                      <a:pPr algn="ctr"/>
                      <a:r>
                        <a:rPr lang="en-US" sz="1400" b="1" dirty="0">
                          <a:solidFill>
                            <a:srgbClr val="000000"/>
                          </a:solidFill>
                          <a:latin typeface="Times New Roman" panose="02020603050405020304" pitchFamily="18" charset="0"/>
                          <a:cs typeface="Times New Roman" panose="02020603050405020304" pitchFamily="18" charset="0"/>
                        </a:rPr>
                        <a:t>SR.NO</a:t>
                      </a:r>
                    </a:p>
                  </a:txBody>
                  <a:tcPr/>
                </a:tc>
                <a:tc>
                  <a:txBody>
                    <a:bodyPr/>
                    <a:lstStyle/>
                    <a:p>
                      <a:pPr algn="ctr"/>
                      <a:r>
                        <a:rPr lang="en-US" sz="1400" b="1" dirty="0">
                          <a:solidFill>
                            <a:srgbClr val="000000"/>
                          </a:solidFill>
                          <a:latin typeface="Times New Roman" panose="02020603050405020304" pitchFamily="18" charset="0"/>
                          <a:cs typeface="Times New Roman" panose="02020603050405020304" pitchFamily="18" charset="0"/>
                        </a:rPr>
                        <a:t>CLASSFIER</a:t>
                      </a:r>
                    </a:p>
                  </a:txBody>
                  <a:tcPr/>
                </a:tc>
                <a:tc>
                  <a:txBody>
                    <a:bodyPr/>
                    <a:lstStyle/>
                    <a:p>
                      <a:pPr algn="ctr"/>
                      <a:r>
                        <a:rPr lang="en-US" sz="1400" b="1" dirty="0">
                          <a:solidFill>
                            <a:srgbClr val="000000"/>
                          </a:solidFill>
                          <a:latin typeface="Times New Roman" panose="02020603050405020304" pitchFamily="18" charset="0"/>
                          <a:cs typeface="Times New Roman" panose="02020603050405020304" pitchFamily="18" charset="0"/>
                        </a:rPr>
                        <a:t>ACCURACY</a:t>
                      </a:r>
                    </a:p>
                  </a:txBody>
                  <a:tcPr/>
                </a:tc>
                <a:tc>
                  <a:txBody>
                    <a:bodyPr/>
                    <a:lstStyle/>
                    <a:p>
                      <a:pPr algn="ctr"/>
                      <a:r>
                        <a:rPr lang="en-US" sz="1400" b="1" dirty="0">
                          <a:solidFill>
                            <a:srgbClr val="000000"/>
                          </a:solidFill>
                          <a:latin typeface="Times New Roman" panose="02020603050405020304" pitchFamily="18" charset="0"/>
                          <a:cs typeface="Times New Roman" panose="02020603050405020304" pitchFamily="18" charset="0"/>
                        </a:rPr>
                        <a:t>PRECISION</a:t>
                      </a:r>
                    </a:p>
                  </a:txBody>
                  <a:tcPr/>
                </a:tc>
                <a:tc>
                  <a:txBody>
                    <a:bodyPr/>
                    <a:lstStyle/>
                    <a:p>
                      <a:pPr algn="ctr"/>
                      <a:r>
                        <a:rPr lang="en-US" sz="1400" b="1" dirty="0">
                          <a:solidFill>
                            <a:srgbClr val="000000"/>
                          </a:solidFill>
                          <a:latin typeface="Times New Roman" panose="02020603050405020304" pitchFamily="18" charset="0"/>
                          <a:cs typeface="Times New Roman" panose="02020603050405020304" pitchFamily="18" charset="0"/>
                        </a:rPr>
                        <a:t>RECALL</a:t>
                      </a:r>
                    </a:p>
                  </a:txBody>
                  <a:tcPr/>
                </a:tc>
                <a:tc>
                  <a:txBody>
                    <a:bodyPr/>
                    <a:lstStyle/>
                    <a:p>
                      <a:pPr algn="ctr"/>
                      <a:r>
                        <a:rPr lang="en-US" sz="1400" b="1" dirty="0">
                          <a:solidFill>
                            <a:srgbClr val="000000"/>
                          </a:solidFill>
                          <a:latin typeface="Times New Roman" panose="02020603050405020304" pitchFamily="18" charset="0"/>
                          <a:cs typeface="Times New Roman" panose="02020603050405020304" pitchFamily="18" charset="0"/>
                        </a:rPr>
                        <a:t>F1 SCORE</a:t>
                      </a:r>
                    </a:p>
                  </a:txBody>
                  <a:tcPr/>
                </a:tc>
                <a:tc>
                  <a:txBody>
                    <a:bodyPr/>
                    <a:lstStyle/>
                    <a:p>
                      <a:pPr algn="ctr"/>
                      <a:r>
                        <a:rPr lang="en-US" sz="1400" b="1" dirty="0">
                          <a:solidFill>
                            <a:srgbClr val="000000"/>
                          </a:solidFill>
                          <a:latin typeface="Times New Roman" panose="02020603050405020304" pitchFamily="18" charset="0"/>
                          <a:cs typeface="Times New Roman" panose="02020603050405020304" pitchFamily="18" charset="0"/>
                        </a:rPr>
                        <a:t>ROC_AUC</a:t>
                      </a:r>
                    </a:p>
                  </a:txBody>
                  <a:tcPr/>
                </a:tc>
                <a:extLst>
                  <a:ext uri="{0D108BD9-81ED-4DB2-BD59-A6C34878D82A}">
                    <a16:rowId xmlns:a16="http://schemas.microsoft.com/office/drawing/2014/main" val="238874421"/>
                  </a:ext>
                </a:extLst>
              </a:tr>
              <a:tr h="428662">
                <a:tc>
                  <a:txBody>
                    <a:bodyPr/>
                    <a:lstStyle/>
                    <a:p>
                      <a:pPr algn="ctr"/>
                      <a:r>
                        <a:rPr lang="en-US" sz="1400" dirty="0">
                          <a:solidFill>
                            <a:srgbClr val="000000"/>
                          </a:solidFill>
                          <a:latin typeface="Times New Roman" panose="02020603050405020304" pitchFamily="18" charset="0"/>
                          <a:cs typeface="Times New Roman" panose="02020603050405020304" pitchFamily="18" charset="0"/>
                        </a:rPr>
                        <a:t>01</a:t>
                      </a:r>
                    </a:p>
                  </a:txBody>
                  <a:tcPr/>
                </a:tc>
                <a:tc>
                  <a:txBody>
                    <a:bodyPr/>
                    <a:lstStyle/>
                    <a:p>
                      <a:pPr algn="ctr"/>
                      <a:r>
                        <a:rPr lang="en-US" sz="1200" i="1" dirty="0">
                          <a:solidFill>
                            <a:srgbClr val="000000"/>
                          </a:solidFill>
                          <a:latin typeface="Times New Roman" panose="02020603050405020304" pitchFamily="18" charset="0"/>
                          <a:cs typeface="Times New Roman" panose="02020603050405020304" pitchFamily="18" charset="0"/>
                        </a:rPr>
                        <a:t>LOGISTIC</a:t>
                      </a:r>
                    </a:p>
                    <a:p>
                      <a:pPr algn="ctr"/>
                      <a:r>
                        <a:rPr lang="en-US" sz="1200" i="1" dirty="0">
                          <a:solidFill>
                            <a:srgbClr val="000000"/>
                          </a:solidFill>
                          <a:latin typeface="Times New Roman" panose="02020603050405020304" pitchFamily="18" charset="0"/>
                          <a:cs typeface="Times New Roman" panose="02020603050405020304" pitchFamily="18" charset="0"/>
                        </a:rPr>
                        <a:t>REGRESSION</a:t>
                      </a:r>
                    </a:p>
                  </a:txBody>
                  <a:tcPr/>
                </a:tc>
                <a:tc>
                  <a:txBody>
                    <a:bodyPr/>
                    <a:lstStyle/>
                    <a:p>
                      <a:pPr algn="ctr"/>
                      <a:r>
                        <a:rPr lang="en-US" sz="1400" dirty="0" smtClean="0">
                          <a:solidFill>
                            <a:srgbClr val="000000"/>
                          </a:solidFill>
                          <a:latin typeface="Times New Roman" panose="02020603050405020304" pitchFamily="18" charset="0"/>
                          <a:cs typeface="Times New Roman" panose="02020603050405020304" pitchFamily="18" charset="0"/>
                        </a:rPr>
                        <a:t>73%</a:t>
                      </a:r>
                      <a:endParaRPr lang="en-US" sz="1400" dirty="0">
                        <a:solidFill>
                          <a:srgbClr val="000000"/>
                        </a:solidFill>
                        <a:latin typeface="Times New Roman" panose="02020603050405020304" pitchFamily="18" charset="0"/>
                        <a:cs typeface="Times New Roman" panose="02020603050405020304" pitchFamily="18" charset="0"/>
                      </a:endParaRPr>
                    </a:p>
                  </a:txBody>
                  <a:tcPr/>
                </a:tc>
                <a:tc>
                  <a:txBody>
                    <a:bodyPr/>
                    <a:lstStyle/>
                    <a:p>
                      <a:pPr algn="ctr"/>
                      <a:r>
                        <a:rPr lang="en-US" sz="1400" dirty="0" smtClean="0">
                          <a:solidFill>
                            <a:srgbClr val="000000"/>
                          </a:solidFill>
                          <a:latin typeface="Times New Roman" panose="02020603050405020304" pitchFamily="18" charset="0"/>
                          <a:cs typeface="Times New Roman" panose="02020603050405020304" pitchFamily="18" charset="0"/>
                        </a:rPr>
                        <a:t>72.5%</a:t>
                      </a:r>
                      <a:endParaRPr lang="en-US" sz="1400" dirty="0">
                        <a:solidFill>
                          <a:srgbClr val="000000"/>
                        </a:solidFill>
                        <a:latin typeface="Times New Roman" panose="02020603050405020304" pitchFamily="18" charset="0"/>
                        <a:cs typeface="Times New Roman" panose="02020603050405020304" pitchFamily="18" charset="0"/>
                      </a:endParaRPr>
                    </a:p>
                  </a:txBody>
                  <a:tcPr/>
                </a:tc>
                <a:tc>
                  <a:txBody>
                    <a:bodyPr/>
                    <a:lstStyle/>
                    <a:p>
                      <a:pPr algn="ctr"/>
                      <a:r>
                        <a:rPr lang="en-US" sz="1400" dirty="0" smtClean="0">
                          <a:solidFill>
                            <a:srgbClr val="000000"/>
                          </a:solidFill>
                          <a:latin typeface="Times New Roman" panose="02020603050405020304" pitchFamily="18" charset="0"/>
                          <a:cs typeface="Times New Roman" panose="02020603050405020304" pitchFamily="18" charset="0"/>
                        </a:rPr>
                        <a:t>72.2%</a:t>
                      </a:r>
                      <a:endParaRPr lang="en-US" sz="1400" dirty="0">
                        <a:solidFill>
                          <a:srgbClr val="000000"/>
                        </a:solidFill>
                        <a:latin typeface="Times New Roman" panose="02020603050405020304" pitchFamily="18" charset="0"/>
                        <a:cs typeface="Times New Roman" panose="02020603050405020304" pitchFamily="18" charset="0"/>
                      </a:endParaRPr>
                    </a:p>
                  </a:txBody>
                  <a:tcPr/>
                </a:tc>
                <a:tc>
                  <a:txBody>
                    <a:bodyPr/>
                    <a:lstStyle/>
                    <a:p>
                      <a:pPr algn="ctr"/>
                      <a:r>
                        <a:rPr lang="en-US" sz="1400" dirty="0" smtClean="0">
                          <a:solidFill>
                            <a:srgbClr val="000000"/>
                          </a:solidFill>
                          <a:latin typeface="Times New Roman" panose="02020603050405020304" pitchFamily="18" charset="0"/>
                          <a:cs typeface="Times New Roman" panose="02020603050405020304" pitchFamily="18" charset="0"/>
                        </a:rPr>
                        <a:t>72%</a:t>
                      </a:r>
                      <a:endParaRPr lang="en-US" sz="1400" dirty="0">
                        <a:solidFill>
                          <a:srgbClr val="000000"/>
                        </a:solidFill>
                        <a:latin typeface="Times New Roman" panose="02020603050405020304" pitchFamily="18" charset="0"/>
                        <a:cs typeface="Times New Roman" panose="02020603050405020304" pitchFamily="18" charset="0"/>
                      </a:endParaRPr>
                    </a:p>
                  </a:txBody>
                  <a:tcPr/>
                </a:tc>
                <a:tc>
                  <a:txBody>
                    <a:bodyPr/>
                    <a:lstStyle/>
                    <a:p>
                      <a:pPr algn="ctr"/>
                      <a:r>
                        <a:rPr lang="en-US" sz="1400" dirty="0" smtClean="0">
                          <a:solidFill>
                            <a:srgbClr val="000000"/>
                          </a:solidFill>
                          <a:latin typeface="Times New Roman" panose="02020603050405020304" pitchFamily="18" charset="0"/>
                          <a:cs typeface="Times New Roman" panose="02020603050405020304" pitchFamily="18" charset="0"/>
                        </a:rPr>
                        <a:t>73%</a:t>
                      </a:r>
                      <a:endParaRPr lang="en-US" sz="1400" dirty="0">
                        <a:solidFill>
                          <a:srgbClr val="00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41905591"/>
                  </a:ext>
                </a:extLst>
              </a:tr>
              <a:tr h="455457">
                <a:tc>
                  <a:txBody>
                    <a:bodyPr/>
                    <a:lstStyle/>
                    <a:p>
                      <a:pPr algn="ctr"/>
                      <a:r>
                        <a:rPr lang="en-US" sz="1400" dirty="0">
                          <a:solidFill>
                            <a:srgbClr val="000000"/>
                          </a:solidFill>
                          <a:latin typeface="Times New Roman" panose="02020603050405020304" pitchFamily="18" charset="0"/>
                          <a:cs typeface="Times New Roman" panose="02020603050405020304" pitchFamily="18" charset="0"/>
                        </a:rPr>
                        <a:t>02</a:t>
                      </a:r>
                    </a:p>
                  </a:txBody>
                  <a:tcPr/>
                </a:tc>
                <a:tc>
                  <a:txBody>
                    <a:bodyPr/>
                    <a:lstStyle/>
                    <a:p>
                      <a:pPr algn="ctr"/>
                      <a:r>
                        <a:rPr lang="en-US" sz="1200" i="1" dirty="0">
                          <a:solidFill>
                            <a:srgbClr val="000000"/>
                          </a:solidFill>
                          <a:latin typeface="Times New Roman" panose="02020603050405020304" pitchFamily="18" charset="0"/>
                          <a:cs typeface="Times New Roman" panose="02020603050405020304" pitchFamily="18" charset="0"/>
                        </a:rPr>
                        <a:t>SVC</a:t>
                      </a:r>
                    </a:p>
                  </a:txBody>
                  <a:tcPr/>
                </a:tc>
                <a:tc>
                  <a:txBody>
                    <a:bodyPr/>
                    <a:lstStyle/>
                    <a:p>
                      <a:pPr algn="ctr"/>
                      <a:r>
                        <a:rPr lang="en-US" sz="1400" dirty="0" smtClean="0">
                          <a:solidFill>
                            <a:srgbClr val="000000"/>
                          </a:solidFill>
                          <a:latin typeface="Times New Roman" panose="02020603050405020304" pitchFamily="18" charset="0"/>
                          <a:cs typeface="Times New Roman" panose="02020603050405020304" pitchFamily="18" charset="0"/>
                        </a:rPr>
                        <a:t>75%</a:t>
                      </a:r>
                      <a:endParaRPr lang="en-US" sz="1400" dirty="0">
                        <a:solidFill>
                          <a:srgbClr val="000000"/>
                        </a:solidFill>
                        <a:latin typeface="Times New Roman" panose="02020603050405020304" pitchFamily="18" charset="0"/>
                        <a:cs typeface="Times New Roman" panose="02020603050405020304" pitchFamily="18" charset="0"/>
                      </a:endParaRPr>
                    </a:p>
                  </a:txBody>
                  <a:tcPr/>
                </a:tc>
                <a:tc>
                  <a:txBody>
                    <a:bodyPr/>
                    <a:lstStyle/>
                    <a:p>
                      <a:pPr algn="ctr"/>
                      <a:r>
                        <a:rPr lang="en-US" sz="1400" dirty="0" smtClean="0">
                          <a:solidFill>
                            <a:srgbClr val="000000"/>
                          </a:solidFill>
                          <a:latin typeface="Times New Roman" panose="02020603050405020304" pitchFamily="18" charset="0"/>
                          <a:cs typeface="Times New Roman" panose="02020603050405020304" pitchFamily="18" charset="0"/>
                        </a:rPr>
                        <a:t>71%</a:t>
                      </a:r>
                      <a:endParaRPr lang="en-US" sz="1400" dirty="0">
                        <a:solidFill>
                          <a:srgbClr val="000000"/>
                        </a:solidFill>
                        <a:latin typeface="Times New Roman" panose="02020603050405020304" pitchFamily="18" charset="0"/>
                        <a:cs typeface="Times New Roman" panose="02020603050405020304" pitchFamily="18" charset="0"/>
                      </a:endParaRPr>
                    </a:p>
                  </a:txBody>
                  <a:tcPr/>
                </a:tc>
                <a:tc>
                  <a:txBody>
                    <a:bodyPr/>
                    <a:lstStyle/>
                    <a:p>
                      <a:pPr algn="ctr"/>
                      <a:r>
                        <a:rPr lang="en-US" sz="1400" dirty="0" smtClean="0">
                          <a:solidFill>
                            <a:srgbClr val="000000"/>
                          </a:solidFill>
                          <a:latin typeface="Times New Roman" panose="02020603050405020304" pitchFamily="18" charset="0"/>
                          <a:cs typeface="Times New Roman" panose="02020603050405020304" pitchFamily="18" charset="0"/>
                        </a:rPr>
                        <a:t>76%</a:t>
                      </a:r>
                      <a:endParaRPr lang="en-US" sz="1400" dirty="0">
                        <a:solidFill>
                          <a:srgbClr val="000000"/>
                        </a:solidFill>
                        <a:latin typeface="Times New Roman" panose="02020603050405020304" pitchFamily="18" charset="0"/>
                        <a:cs typeface="Times New Roman" panose="02020603050405020304" pitchFamily="18" charset="0"/>
                      </a:endParaRPr>
                    </a:p>
                    <a:p>
                      <a:pPr algn="ctr"/>
                      <a:endParaRPr lang="en-US" sz="1400" dirty="0">
                        <a:solidFill>
                          <a:srgbClr val="000000"/>
                        </a:solidFill>
                        <a:latin typeface="Times New Roman" panose="02020603050405020304" pitchFamily="18" charset="0"/>
                        <a:cs typeface="Times New Roman" panose="02020603050405020304" pitchFamily="18" charset="0"/>
                      </a:endParaRPr>
                    </a:p>
                  </a:txBody>
                  <a:tcPr/>
                </a:tc>
                <a:tc>
                  <a:txBody>
                    <a:bodyPr/>
                    <a:lstStyle/>
                    <a:p>
                      <a:pPr algn="ctr"/>
                      <a:r>
                        <a:rPr lang="en-US" sz="1400" dirty="0" smtClean="0">
                          <a:solidFill>
                            <a:srgbClr val="000000"/>
                          </a:solidFill>
                          <a:latin typeface="Times New Roman" panose="02020603050405020304" pitchFamily="18" charset="0"/>
                          <a:cs typeface="Times New Roman" panose="02020603050405020304" pitchFamily="18" charset="0"/>
                        </a:rPr>
                        <a:t>73%</a:t>
                      </a:r>
                      <a:endParaRPr lang="en-US" sz="1400" dirty="0">
                        <a:solidFill>
                          <a:srgbClr val="000000"/>
                        </a:solidFill>
                        <a:latin typeface="Times New Roman" panose="02020603050405020304" pitchFamily="18" charset="0"/>
                        <a:cs typeface="Times New Roman" panose="02020603050405020304" pitchFamily="18" charset="0"/>
                      </a:endParaRPr>
                    </a:p>
                  </a:txBody>
                  <a:tcPr/>
                </a:tc>
                <a:tc>
                  <a:txBody>
                    <a:bodyPr/>
                    <a:lstStyle/>
                    <a:p>
                      <a:pPr algn="ctr"/>
                      <a:r>
                        <a:rPr lang="en-US" sz="1400" dirty="0" smtClean="0">
                          <a:solidFill>
                            <a:srgbClr val="000000"/>
                          </a:solidFill>
                          <a:latin typeface="Times New Roman" panose="02020603050405020304" pitchFamily="18" charset="0"/>
                          <a:cs typeface="Times New Roman" panose="02020603050405020304" pitchFamily="18" charset="0"/>
                        </a:rPr>
                        <a:t>75%</a:t>
                      </a:r>
                      <a:endParaRPr lang="en-US" sz="1400" dirty="0">
                        <a:solidFill>
                          <a:srgbClr val="00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64703284"/>
                  </a:ext>
                </a:extLst>
              </a:tr>
              <a:tr h="428662">
                <a:tc>
                  <a:txBody>
                    <a:bodyPr/>
                    <a:lstStyle/>
                    <a:p>
                      <a:pPr algn="ctr"/>
                      <a:r>
                        <a:rPr lang="en-US" sz="1400" dirty="0">
                          <a:solidFill>
                            <a:srgbClr val="000000"/>
                          </a:solidFill>
                          <a:latin typeface="Times New Roman" panose="02020603050405020304" pitchFamily="18" charset="0"/>
                          <a:cs typeface="Times New Roman" panose="02020603050405020304" pitchFamily="18" charset="0"/>
                        </a:rPr>
                        <a:t>03</a:t>
                      </a:r>
                    </a:p>
                  </a:txBody>
                  <a:tcPr/>
                </a:tc>
                <a:tc>
                  <a:txBody>
                    <a:bodyPr/>
                    <a:lstStyle/>
                    <a:p>
                      <a:pPr algn="ctr"/>
                      <a:r>
                        <a:rPr lang="en-US" sz="1200" i="1" dirty="0">
                          <a:solidFill>
                            <a:srgbClr val="000000"/>
                          </a:solidFill>
                          <a:latin typeface="Times New Roman" panose="02020603050405020304" pitchFamily="18" charset="0"/>
                          <a:cs typeface="Times New Roman" panose="02020603050405020304" pitchFamily="18" charset="0"/>
                        </a:rPr>
                        <a:t>DECISION</a:t>
                      </a:r>
                    </a:p>
                    <a:p>
                      <a:pPr algn="ctr"/>
                      <a:r>
                        <a:rPr lang="en-US" sz="1200" i="1" dirty="0">
                          <a:solidFill>
                            <a:srgbClr val="000000"/>
                          </a:solidFill>
                          <a:latin typeface="Times New Roman" panose="02020603050405020304" pitchFamily="18" charset="0"/>
                          <a:cs typeface="Times New Roman" panose="02020603050405020304" pitchFamily="18" charset="0"/>
                        </a:rPr>
                        <a:t>TREE</a:t>
                      </a:r>
                    </a:p>
                  </a:txBody>
                  <a:tcPr/>
                </a:tc>
                <a:tc>
                  <a:txBody>
                    <a:bodyPr/>
                    <a:lstStyle/>
                    <a:p>
                      <a:pPr algn="ctr"/>
                      <a:r>
                        <a:rPr lang="en-US" sz="1400" dirty="0" smtClean="0">
                          <a:solidFill>
                            <a:srgbClr val="000000"/>
                          </a:solidFill>
                          <a:latin typeface="Times New Roman" panose="02020603050405020304" pitchFamily="18" charset="0"/>
                          <a:cs typeface="Times New Roman" panose="02020603050405020304" pitchFamily="18" charset="0"/>
                        </a:rPr>
                        <a:t>78%</a:t>
                      </a:r>
                      <a:endParaRPr lang="en-US" sz="1400" dirty="0">
                        <a:solidFill>
                          <a:srgbClr val="000000"/>
                        </a:solidFill>
                        <a:latin typeface="Times New Roman" panose="02020603050405020304" pitchFamily="18" charset="0"/>
                        <a:cs typeface="Times New Roman" panose="02020603050405020304" pitchFamily="18" charset="0"/>
                      </a:endParaRPr>
                    </a:p>
                  </a:txBody>
                  <a:tcPr/>
                </a:tc>
                <a:tc>
                  <a:txBody>
                    <a:bodyPr/>
                    <a:lstStyle/>
                    <a:p>
                      <a:pPr algn="ctr"/>
                      <a:r>
                        <a:rPr lang="en-US" sz="1400" dirty="0" smtClean="0">
                          <a:solidFill>
                            <a:srgbClr val="000000"/>
                          </a:solidFill>
                          <a:latin typeface="Times New Roman" panose="02020603050405020304" pitchFamily="18" charset="0"/>
                          <a:cs typeface="Times New Roman" panose="02020603050405020304" pitchFamily="18" charset="0"/>
                        </a:rPr>
                        <a:t>81%</a:t>
                      </a:r>
                      <a:endParaRPr lang="en-US" sz="1400" dirty="0">
                        <a:solidFill>
                          <a:srgbClr val="000000"/>
                        </a:solidFill>
                        <a:latin typeface="Times New Roman" panose="02020603050405020304" pitchFamily="18" charset="0"/>
                        <a:cs typeface="Times New Roman" panose="02020603050405020304" pitchFamily="18" charset="0"/>
                      </a:endParaRPr>
                    </a:p>
                  </a:txBody>
                  <a:tcPr/>
                </a:tc>
                <a:tc>
                  <a:txBody>
                    <a:bodyPr/>
                    <a:lstStyle/>
                    <a:p>
                      <a:pPr algn="ctr"/>
                      <a:r>
                        <a:rPr lang="en-US" sz="1400" dirty="0" smtClean="0">
                          <a:solidFill>
                            <a:srgbClr val="000000"/>
                          </a:solidFill>
                          <a:latin typeface="Times New Roman" panose="02020603050405020304" pitchFamily="18" charset="0"/>
                          <a:cs typeface="Times New Roman" panose="02020603050405020304" pitchFamily="18" charset="0"/>
                        </a:rPr>
                        <a:t>75%</a:t>
                      </a:r>
                      <a:endParaRPr lang="en-US" sz="1400" dirty="0">
                        <a:solidFill>
                          <a:srgbClr val="000000"/>
                        </a:solidFill>
                        <a:latin typeface="Times New Roman" panose="02020603050405020304" pitchFamily="18" charset="0"/>
                        <a:cs typeface="Times New Roman" panose="02020603050405020304" pitchFamily="18" charset="0"/>
                      </a:endParaRPr>
                    </a:p>
                  </a:txBody>
                  <a:tcPr/>
                </a:tc>
                <a:tc>
                  <a:txBody>
                    <a:bodyPr/>
                    <a:lstStyle/>
                    <a:p>
                      <a:pPr algn="ctr"/>
                      <a:r>
                        <a:rPr lang="en-US" sz="1400" dirty="0" smtClean="0">
                          <a:solidFill>
                            <a:srgbClr val="000000"/>
                          </a:solidFill>
                          <a:latin typeface="Times New Roman" panose="02020603050405020304" pitchFamily="18" charset="0"/>
                          <a:cs typeface="Times New Roman" panose="02020603050405020304" pitchFamily="18" charset="0"/>
                        </a:rPr>
                        <a:t>78%</a:t>
                      </a:r>
                      <a:endParaRPr lang="en-US" sz="1400" dirty="0">
                        <a:solidFill>
                          <a:srgbClr val="000000"/>
                        </a:solidFill>
                        <a:latin typeface="Times New Roman" panose="02020603050405020304" pitchFamily="18" charset="0"/>
                        <a:cs typeface="Times New Roman" panose="02020603050405020304" pitchFamily="18" charset="0"/>
                      </a:endParaRPr>
                    </a:p>
                  </a:txBody>
                  <a:tcPr/>
                </a:tc>
                <a:tc>
                  <a:txBody>
                    <a:bodyPr/>
                    <a:lstStyle/>
                    <a:p>
                      <a:pPr algn="ctr"/>
                      <a:r>
                        <a:rPr lang="en-US" sz="1400" dirty="0" smtClean="0">
                          <a:solidFill>
                            <a:srgbClr val="000000"/>
                          </a:solidFill>
                          <a:latin typeface="Times New Roman" panose="02020603050405020304" pitchFamily="18" charset="0"/>
                          <a:cs typeface="Times New Roman" panose="02020603050405020304" pitchFamily="18" charset="0"/>
                        </a:rPr>
                        <a:t>78%</a:t>
                      </a:r>
                      <a:endParaRPr lang="en-US" sz="1400" dirty="0">
                        <a:solidFill>
                          <a:srgbClr val="00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64943206"/>
                  </a:ext>
                </a:extLst>
              </a:tr>
              <a:tr h="428662">
                <a:tc>
                  <a:txBody>
                    <a:bodyPr/>
                    <a:lstStyle/>
                    <a:p>
                      <a:pPr algn="ctr"/>
                      <a:r>
                        <a:rPr lang="en-US" sz="1400" b="1" dirty="0">
                          <a:solidFill>
                            <a:schemeClr val="tx1"/>
                          </a:solidFill>
                          <a:highlight>
                            <a:srgbClr val="C0C0C0"/>
                          </a:highlight>
                          <a:latin typeface="Times New Roman" panose="02020603050405020304" pitchFamily="18" charset="0"/>
                          <a:cs typeface="Times New Roman" panose="02020603050405020304" pitchFamily="18" charset="0"/>
                        </a:rPr>
                        <a:t>04</a:t>
                      </a:r>
                    </a:p>
                  </a:txBody>
                  <a:tcPr/>
                </a:tc>
                <a:tc>
                  <a:txBody>
                    <a:bodyPr/>
                    <a:lstStyle/>
                    <a:p>
                      <a:pPr algn="ctr"/>
                      <a:r>
                        <a:rPr lang="en-US" sz="1200" b="1" i="1" dirty="0">
                          <a:solidFill>
                            <a:schemeClr val="tx1"/>
                          </a:solidFill>
                          <a:highlight>
                            <a:srgbClr val="C0C0C0"/>
                          </a:highlight>
                          <a:latin typeface="Times New Roman" panose="02020603050405020304" pitchFamily="18" charset="0"/>
                          <a:cs typeface="Times New Roman" panose="02020603050405020304" pitchFamily="18" charset="0"/>
                        </a:rPr>
                        <a:t>RANDOM</a:t>
                      </a:r>
                    </a:p>
                    <a:p>
                      <a:pPr algn="ctr"/>
                      <a:r>
                        <a:rPr lang="en-US" sz="1200" b="1" i="1" dirty="0">
                          <a:solidFill>
                            <a:schemeClr val="tx1"/>
                          </a:solidFill>
                          <a:highlight>
                            <a:srgbClr val="C0C0C0"/>
                          </a:highlight>
                          <a:latin typeface="Times New Roman" panose="02020603050405020304" pitchFamily="18" charset="0"/>
                          <a:cs typeface="Times New Roman" panose="02020603050405020304" pitchFamily="18" charset="0"/>
                        </a:rPr>
                        <a:t>FOREST</a:t>
                      </a:r>
                    </a:p>
                  </a:txBody>
                  <a:tcPr/>
                </a:tc>
                <a:tc>
                  <a:txBody>
                    <a:bodyPr/>
                    <a:lstStyle/>
                    <a:p>
                      <a:pPr algn="ctr"/>
                      <a:r>
                        <a:rPr lang="en-US" sz="1400" b="1" dirty="0" smtClean="0">
                          <a:solidFill>
                            <a:schemeClr val="tx1"/>
                          </a:solidFill>
                          <a:highlight>
                            <a:srgbClr val="C0C0C0"/>
                          </a:highlight>
                          <a:latin typeface="Times New Roman" panose="02020603050405020304" pitchFamily="18" charset="0"/>
                          <a:cs typeface="Times New Roman" panose="02020603050405020304" pitchFamily="18" charset="0"/>
                        </a:rPr>
                        <a:t>84%</a:t>
                      </a:r>
                      <a:endParaRPr lang="en-US" sz="1400" b="1" dirty="0">
                        <a:solidFill>
                          <a:schemeClr val="tx1"/>
                        </a:solidFill>
                        <a:highlight>
                          <a:srgbClr val="C0C0C0"/>
                        </a:highlight>
                        <a:latin typeface="Times New Roman" panose="02020603050405020304" pitchFamily="18" charset="0"/>
                        <a:cs typeface="Times New Roman" panose="02020603050405020304" pitchFamily="18" charset="0"/>
                      </a:endParaRPr>
                    </a:p>
                  </a:txBody>
                  <a:tcPr/>
                </a:tc>
                <a:tc>
                  <a:txBody>
                    <a:bodyPr/>
                    <a:lstStyle/>
                    <a:p>
                      <a:pPr algn="ctr"/>
                      <a:r>
                        <a:rPr lang="en-US" sz="1400" b="1" dirty="0" smtClean="0">
                          <a:solidFill>
                            <a:schemeClr val="tx1"/>
                          </a:solidFill>
                          <a:highlight>
                            <a:srgbClr val="C0C0C0"/>
                          </a:highlight>
                          <a:latin typeface="Times New Roman" panose="02020603050405020304" pitchFamily="18" charset="0"/>
                          <a:cs typeface="Times New Roman" panose="02020603050405020304" pitchFamily="18" charset="0"/>
                        </a:rPr>
                        <a:t>84%</a:t>
                      </a:r>
                      <a:endParaRPr lang="en-US" sz="1400" b="1" dirty="0">
                        <a:solidFill>
                          <a:schemeClr val="tx1"/>
                        </a:solidFill>
                        <a:highlight>
                          <a:srgbClr val="C0C0C0"/>
                        </a:highlight>
                        <a:latin typeface="Times New Roman" panose="02020603050405020304" pitchFamily="18" charset="0"/>
                        <a:cs typeface="Times New Roman" panose="02020603050405020304" pitchFamily="18" charset="0"/>
                      </a:endParaRPr>
                    </a:p>
                  </a:txBody>
                  <a:tcPr/>
                </a:tc>
                <a:tc>
                  <a:txBody>
                    <a:bodyPr/>
                    <a:lstStyle/>
                    <a:p>
                      <a:pPr algn="ctr"/>
                      <a:r>
                        <a:rPr lang="en-US" sz="1400" b="1" dirty="0" smtClean="0">
                          <a:solidFill>
                            <a:schemeClr val="tx1"/>
                          </a:solidFill>
                          <a:highlight>
                            <a:srgbClr val="C0C0C0"/>
                          </a:highlight>
                          <a:latin typeface="Times New Roman" panose="02020603050405020304" pitchFamily="18" charset="0"/>
                          <a:cs typeface="Times New Roman" panose="02020603050405020304" pitchFamily="18" charset="0"/>
                        </a:rPr>
                        <a:t>84%</a:t>
                      </a:r>
                      <a:endParaRPr lang="en-US" sz="1400" b="1" dirty="0">
                        <a:solidFill>
                          <a:schemeClr val="tx1"/>
                        </a:solidFill>
                        <a:highlight>
                          <a:srgbClr val="C0C0C0"/>
                        </a:highlight>
                        <a:latin typeface="Times New Roman" panose="02020603050405020304" pitchFamily="18" charset="0"/>
                        <a:cs typeface="Times New Roman" panose="02020603050405020304" pitchFamily="18" charset="0"/>
                      </a:endParaRPr>
                    </a:p>
                  </a:txBody>
                  <a:tcPr/>
                </a:tc>
                <a:tc>
                  <a:txBody>
                    <a:bodyPr/>
                    <a:lstStyle/>
                    <a:p>
                      <a:pPr algn="ctr"/>
                      <a:r>
                        <a:rPr lang="en-US" sz="1400" b="1" dirty="0" smtClean="0">
                          <a:solidFill>
                            <a:schemeClr val="tx1"/>
                          </a:solidFill>
                          <a:highlight>
                            <a:srgbClr val="C0C0C0"/>
                          </a:highlight>
                          <a:latin typeface="Times New Roman" panose="02020603050405020304" pitchFamily="18" charset="0"/>
                          <a:cs typeface="Times New Roman" panose="02020603050405020304" pitchFamily="18" charset="0"/>
                        </a:rPr>
                        <a:t>84%</a:t>
                      </a:r>
                      <a:endParaRPr lang="en-US" sz="1400" b="1" dirty="0">
                        <a:solidFill>
                          <a:schemeClr val="tx1"/>
                        </a:solidFill>
                        <a:highlight>
                          <a:srgbClr val="C0C0C0"/>
                        </a:highlight>
                        <a:latin typeface="Times New Roman" panose="02020603050405020304" pitchFamily="18" charset="0"/>
                        <a:cs typeface="Times New Roman" panose="02020603050405020304" pitchFamily="18" charset="0"/>
                      </a:endParaRPr>
                    </a:p>
                  </a:txBody>
                  <a:tcPr/>
                </a:tc>
                <a:tc>
                  <a:txBody>
                    <a:bodyPr/>
                    <a:lstStyle/>
                    <a:p>
                      <a:pPr algn="ctr"/>
                      <a:r>
                        <a:rPr lang="en-US" sz="1400" b="1" dirty="0" smtClean="0">
                          <a:solidFill>
                            <a:schemeClr val="tx1"/>
                          </a:solidFill>
                          <a:highlight>
                            <a:srgbClr val="C0C0C0"/>
                          </a:highlight>
                          <a:latin typeface="Times New Roman" panose="02020603050405020304" pitchFamily="18" charset="0"/>
                          <a:cs typeface="Times New Roman" panose="02020603050405020304" pitchFamily="18" charset="0"/>
                        </a:rPr>
                        <a:t>84%</a:t>
                      </a:r>
                      <a:endParaRPr lang="en-US" sz="1400" b="1" dirty="0">
                        <a:solidFill>
                          <a:schemeClr val="tx1"/>
                        </a:solidFill>
                        <a:highlight>
                          <a:srgbClr val="C0C0C0"/>
                        </a:highlight>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2289233"/>
                  </a:ext>
                </a:extLst>
              </a:tr>
              <a:tr h="428662">
                <a:tc>
                  <a:txBody>
                    <a:bodyPr/>
                    <a:lstStyle/>
                    <a:p>
                      <a:pPr algn="ctr"/>
                      <a:r>
                        <a:rPr lang="en-US" sz="1400" dirty="0">
                          <a:solidFill>
                            <a:srgbClr val="000000"/>
                          </a:solidFill>
                          <a:latin typeface="Times New Roman" panose="02020603050405020304" pitchFamily="18" charset="0"/>
                          <a:cs typeface="Times New Roman" panose="02020603050405020304" pitchFamily="18" charset="0"/>
                        </a:rPr>
                        <a:t>05</a:t>
                      </a:r>
                    </a:p>
                  </a:txBody>
                  <a:tcPr/>
                </a:tc>
                <a:tc>
                  <a:txBody>
                    <a:bodyPr/>
                    <a:lstStyle/>
                    <a:p>
                      <a:pPr algn="ctr"/>
                      <a:r>
                        <a:rPr lang="en-US" sz="1200" i="1" dirty="0">
                          <a:solidFill>
                            <a:srgbClr val="000000"/>
                          </a:solidFill>
                          <a:latin typeface="Times New Roman" panose="02020603050405020304" pitchFamily="18" charset="0"/>
                          <a:cs typeface="Times New Roman" panose="02020603050405020304" pitchFamily="18" charset="0"/>
                        </a:rPr>
                        <a:t>XGBOOST</a:t>
                      </a:r>
                    </a:p>
                  </a:txBody>
                  <a:tcPr/>
                </a:tc>
                <a:tc>
                  <a:txBody>
                    <a:bodyPr/>
                    <a:lstStyle/>
                    <a:p>
                      <a:pPr algn="ctr"/>
                      <a:r>
                        <a:rPr lang="en-US" sz="1400" dirty="0">
                          <a:solidFill>
                            <a:srgbClr val="000000"/>
                          </a:solidFill>
                          <a:latin typeface="Times New Roman" panose="02020603050405020304" pitchFamily="18" charset="0"/>
                          <a:cs typeface="Times New Roman" panose="02020603050405020304" pitchFamily="18" charset="0"/>
                        </a:rPr>
                        <a:t>81</a:t>
                      </a:r>
                      <a:r>
                        <a:rPr lang="en-US" dirty="0">
                          <a:solidFill>
                            <a:srgbClr val="000000"/>
                          </a:solidFill>
                          <a:latin typeface="Times New Roman" panose="02020603050405020304" pitchFamily="18" charset="0"/>
                          <a:cs typeface="Times New Roman" panose="02020603050405020304" pitchFamily="18" charset="0"/>
                        </a:rPr>
                        <a:t>%</a:t>
                      </a:r>
                      <a:endParaRPr lang="en-US" sz="1400" dirty="0">
                        <a:solidFill>
                          <a:srgbClr val="000000"/>
                        </a:solidFill>
                        <a:latin typeface="Times New Roman" panose="02020603050405020304" pitchFamily="18" charset="0"/>
                        <a:cs typeface="Times New Roman" panose="02020603050405020304" pitchFamily="18" charset="0"/>
                      </a:endParaRPr>
                    </a:p>
                  </a:txBody>
                  <a:tcPr/>
                </a:tc>
                <a:tc>
                  <a:txBody>
                    <a:bodyPr/>
                    <a:lstStyle/>
                    <a:p>
                      <a:pPr algn="ctr"/>
                      <a:r>
                        <a:rPr lang="en-US" sz="1400" dirty="0" smtClean="0">
                          <a:solidFill>
                            <a:srgbClr val="000000"/>
                          </a:solidFill>
                          <a:latin typeface="Times New Roman" panose="02020603050405020304" pitchFamily="18" charset="0"/>
                          <a:cs typeface="Times New Roman" panose="02020603050405020304" pitchFamily="18" charset="0"/>
                        </a:rPr>
                        <a:t>80</a:t>
                      </a:r>
                      <a:r>
                        <a:rPr lang="en-US" dirty="0" smtClean="0">
                          <a:solidFill>
                            <a:srgbClr val="000000"/>
                          </a:solidFill>
                          <a:latin typeface="Times New Roman" panose="02020603050405020304" pitchFamily="18" charset="0"/>
                          <a:cs typeface="Times New Roman" panose="02020603050405020304" pitchFamily="18" charset="0"/>
                        </a:rPr>
                        <a:t>%</a:t>
                      </a:r>
                      <a:endParaRPr lang="en-US" sz="1400" dirty="0">
                        <a:solidFill>
                          <a:srgbClr val="000000"/>
                        </a:solidFill>
                        <a:latin typeface="Times New Roman" panose="02020603050405020304" pitchFamily="18" charset="0"/>
                        <a:cs typeface="Times New Roman" panose="02020603050405020304" pitchFamily="18" charset="0"/>
                      </a:endParaRPr>
                    </a:p>
                  </a:txBody>
                  <a:tcPr/>
                </a:tc>
                <a:tc>
                  <a:txBody>
                    <a:bodyPr/>
                    <a:lstStyle/>
                    <a:p>
                      <a:pPr algn="ctr"/>
                      <a:r>
                        <a:rPr lang="en-US" sz="1400" dirty="0" smtClean="0">
                          <a:solidFill>
                            <a:srgbClr val="000000"/>
                          </a:solidFill>
                          <a:latin typeface="Times New Roman" panose="02020603050405020304" pitchFamily="18" charset="0"/>
                          <a:cs typeface="Times New Roman" panose="02020603050405020304" pitchFamily="18" charset="0"/>
                        </a:rPr>
                        <a:t>81</a:t>
                      </a:r>
                      <a:r>
                        <a:rPr lang="en-US" dirty="0" smtClean="0">
                          <a:solidFill>
                            <a:srgbClr val="000000"/>
                          </a:solidFill>
                          <a:latin typeface="Times New Roman" panose="02020603050405020304" pitchFamily="18" charset="0"/>
                          <a:cs typeface="Times New Roman" panose="02020603050405020304" pitchFamily="18" charset="0"/>
                        </a:rPr>
                        <a:t>%</a:t>
                      </a:r>
                      <a:endParaRPr lang="en-US" sz="1400" dirty="0">
                        <a:solidFill>
                          <a:srgbClr val="000000"/>
                        </a:solidFill>
                        <a:latin typeface="Times New Roman" panose="02020603050405020304" pitchFamily="18" charset="0"/>
                        <a:cs typeface="Times New Roman" panose="02020603050405020304" pitchFamily="18" charset="0"/>
                      </a:endParaRPr>
                    </a:p>
                  </a:txBody>
                  <a:tcPr/>
                </a:tc>
                <a:tc>
                  <a:txBody>
                    <a:bodyPr/>
                    <a:lstStyle/>
                    <a:p>
                      <a:pPr algn="ctr"/>
                      <a:r>
                        <a:rPr lang="en-US" sz="1400" dirty="0" smtClean="0">
                          <a:solidFill>
                            <a:srgbClr val="000000"/>
                          </a:solidFill>
                          <a:latin typeface="Times New Roman" panose="02020603050405020304" pitchFamily="18" charset="0"/>
                          <a:cs typeface="Times New Roman" panose="02020603050405020304" pitchFamily="18" charset="0"/>
                        </a:rPr>
                        <a:t>81</a:t>
                      </a:r>
                      <a:r>
                        <a:rPr lang="en-US" dirty="0" smtClean="0">
                          <a:solidFill>
                            <a:srgbClr val="000000"/>
                          </a:solidFill>
                          <a:latin typeface="Times New Roman" panose="02020603050405020304" pitchFamily="18" charset="0"/>
                          <a:cs typeface="Times New Roman" panose="02020603050405020304" pitchFamily="18" charset="0"/>
                        </a:rPr>
                        <a:t>%</a:t>
                      </a:r>
                      <a:endParaRPr lang="en-US" sz="1400" dirty="0">
                        <a:solidFill>
                          <a:srgbClr val="000000"/>
                        </a:solidFill>
                        <a:latin typeface="Times New Roman" panose="02020603050405020304" pitchFamily="18" charset="0"/>
                        <a:cs typeface="Times New Roman" panose="02020603050405020304" pitchFamily="18" charset="0"/>
                      </a:endParaRPr>
                    </a:p>
                  </a:txBody>
                  <a:tcPr/>
                </a:tc>
                <a:tc>
                  <a:txBody>
                    <a:bodyPr/>
                    <a:lstStyle/>
                    <a:p>
                      <a:pPr algn="ctr"/>
                      <a:r>
                        <a:rPr lang="en-US" sz="1400" dirty="0">
                          <a:solidFill>
                            <a:srgbClr val="000000"/>
                          </a:solidFill>
                          <a:latin typeface="Times New Roman" panose="02020603050405020304" pitchFamily="18" charset="0"/>
                          <a:cs typeface="Times New Roman" panose="02020603050405020304" pitchFamily="18" charset="0"/>
                        </a:rPr>
                        <a:t>81</a:t>
                      </a:r>
                      <a:r>
                        <a:rPr lang="en-US" dirty="0">
                          <a:solidFill>
                            <a:srgbClr val="000000"/>
                          </a:solidFill>
                          <a:latin typeface="Times New Roman" panose="02020603050405020304" pitchFamily="18" charset="0"/>
                          <a:cs typeface="Times New Roman" panose="02020603050405020304" pitchFamily="18" charset="0"/>
                        </a:rPr>
                        <a:t>%</a:t>
                      </a:r>
                      <a:endParaRPr lang="en-US" sz="1400" dirty="0">
                        <a:solidFill>
                          <a:srgbClr val="00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7446824"/>
                  </a:ext>
                </a:extLst>
              </a:tr>
            </a:tbl>
          </a:graphicData>
        </a:graphic>
      </p:graphicFrame>
      <p:cxnSp>
        <p:nvCxnSpPr>
          <p:cNvPr id="4" name="Straight Connector 3">
            <a:extLst>
              <a:ext uri="{FF2B5EF4-FFF2-40B4-BE49-F238E27FC236}">
                <a16:creationId xmlns:a16="http://schemas.microsoft.com/office/drawing/2014/main" id="{934C0AE5-DFC8-2754-830E-F1626DE0B34B}"/>
              </a:ext>
            </a:extLst>
          </p:cNvPr>
          <p:cNvCxnSpPr>
            <a:cxnSpLocks/>
          </p:cNvCxnSpPr>
          <p:nvPr/>
        </p:nvCxnSpPr>
        <p:spPr>
          <a:xfrm>
            <a:off x="85969" y="1017725"/>
            <a:ext cx="8972062" cy="0"/>
          </a:xfrm>
          <a:prstGeom prst="line">
            <a:avLst/>
          </a:prstGeom>
          <a:ln w="38100" cmpd="thickThin">
            <a:solidFill>
              <a:srgbClr val="CC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6713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87406"/>
            <a:ext cx="8520600" cy="611841"/>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r>
              <a:rPr lang="en-US" sz="3200" b="1" dirty="0">
                <a:effectLst/>
                <a:latin typeface="Calisto MT" panose="02040603050505030304" pitchFamily="18" charset="0"/>
                <a:ea typeface="Calibri" panose="020F0502020204030204" pitchFamily="34" charset="0"/>
                <a:cs typeface="Times New Roman" panose="02020603050405020304" pitchFamily="18" charset="0"/>
              </a:rPr>
              <a:t>INDEX</a:t>
            </a:r>
            <a:r>
              <a:rPr lang="en-US" sz="2400" b="1" dirty="0">
                <a:effectLst/>
                <a:latin typeface="Calisto MT" panose="02040603050505030304" pitchFamily="18" charset="0"/>
                <a:ea typeface="Calibri" panose="020F0502020204030204" pitchFamily="34" charset="0"/>
                <a:cs typeface="Times New Roman" panose="02020603050405020304" pitchFamily="18" charset="0"/>
              </a:rPr>
              <a:t/>
            </a:r>
            <a:br>
              <a:rPr lang="en-US" sz="2400" b="1" dirty="0">
                <a:effectLst/>
                <a:latin typeface="Calisto MT" panose="02040603050505030304" pitchFamily="18" charset="0"/>
                <a:ea typeface="Calibri" panose="020F0502020204030204" pitchFamily="34" charset="0"/>
                <a:cs typeface="Times New Roman" panose="02020603050405020304" pitchFamily="18" charset="0"/>
              </a:rPr>
            </a:br>
            <a:endParaRPr lang="en-US" sz="2400" b="1" dirty="0">
              <a:latin typeface="Calisto MT" panose="02040603050505030304" pitchFamily="18" charset="0"/>
              <a:sym typeface="Montserrat"/>
            </a:endParaRPr>
          </a:p>
          <a:p>
            <a:pPr lvl="0"/>
            <a:endParaRPr lang="en-US" sz="2400" b="1" dirty="0">
              <a:latin typeface="Calisto MT" panose="02040603050505030304" pitchFamily="18" charset="0"/>
              <a:sym typeface="Montserrat"/>
            </a:endParaRPr>
          </a:p>
          <a:p>
            <a:pPr lvl="0"/>
            <a:endParaRPr lang="en-US" sz="2400" b="1" dirty="0">
              <a:latin typeface="Calisto MT" panose="02040603050505030304" pitchFamily="18" charset="0"/>
              <a:sym typeface="Montserrat"/>
            </a:endParaRPr>
          </a:p>
        </p:txBody>
      </p:sp>
      <p:sp>
        <p:nvSpPr>
          <p:cNvPr id="4" name="Text Placeholder 3">
            <a:extLst>
              <a:ext uri="{FF2B5EF4-FFF2-40B4-BE49-F238E27FC236}">
                <a16:creationId xmlns:a16="http://schemas.microsoft.com/office/drawing/2014/main" id="{EDE7FD42-41E6-7CFB-9AE3-A4B8D96BDB81}"/>
              </a:ext>
            </a:extLst>
          </p:cNvPr>
          <p:cNvSpPr>
            <a:spLocks noGrp="1"/>
          </p:cNvSpPr>
          <p:nvPr>
            <p:ph type="body" idx="1"/>
          </p:nvPr>
        </p:nvSpPr>
        <p:spPr>
          <a:xfrm>
            <a:off x="311700" y="890736"/>
            <a:ext cx="8520600" cy="4165355"/>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285750" indent="-285750">
              <a:lnSpc>
                <a:spcPct val="107000"/>
              </a:lnSpc>
              <a:spcAft>
                <a:spcPts val="800"/>
              </a:spcAft>
              <a:buClr>
                <a:schemeClr val="accent2"/>
              </a:buClr>
              <a:buFont typeface="Wingdings" panose="05000000000000000000" pitchFamily="2" charset="2"/>
              <a:buChar char="ü"/>
            </a:pPr>
            <a:r>
              <a:rPr lang="en-US" dirty="0">
                <a:solidFill>
                  <a:schemeClr val="accent2"/>
                </a:solidFill>
                <a:latin typeface="Times New Roman" panose="02020603050405020304" pitchFamily="18" charset="0"/>
                <a:ea typeface="Calibri" panose="020F0502020204030204" pitchFamily="34" charset="0"/>
                <a:cs typeface="Times New Roman" panose="02020603050405020304" pitchFamily="18" charset="0"/>
              </a:rPr>
              <a:t>INTRODUCTION</a:t>
            </a:r>
          </a:p>
          <a:p>
            <a:pPr marL="285750" indent="-285750">
              <a:lnSpc>
                <a:spcPct val="107000"/>
              </a:lnSpc>
              <a:spcAft>
                <a:spcPts val="800"/>
              </a:spcAft>
              <a:buClr>
                <a:schemeClr val="accent2"/>
              </a:buClr>
              <a:buFont typeface="Wingdings" panose="05000000000000000000" pitchFamily="2" charset="2"/>
              <a:buChar char="ü"/>
            </a:pPr>
            <a:r>
              <a:rPr lang="en-US"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PROBLEM STATEMENT</a:t>
            </a:r>
          </a:p>
          <a:p>
            <a:pPr marL="285750" indent="-285750">
              <a:lnSpc>
                <a:spcPct val="107000"/>
              </a:lnSpc>
              <a:spcAft>
                <a:spcPts val="800"/>
              </a:spcAft>
              <a:buClr>
                <a:schemeClr val="accent2"/>
              </a:buClr>
              <a:buFont typeface="Wingdings" panose="05000000000000000000" pitchFamily="2" charset="2"/>
              <a:buChar char="ü"/>
            </a:pPr>
            <a:r>
              <a:rPr lang="en-US" dirty="0">
                <a:solidFill>
                  <a:schemeClr val="accent2"/>
                </a:solidFill>
                <a:latin typeface="Times New Roman" panose="02020603050405020304" pitchFamily="18" charset="0"/>
                <a:ea typeface="Calibri" panose="020F0502020204030204" pitchFamily="34" charset="0"/>
                <a:cs typeface="Times New Roman" panose="02020603050405020304" pitchFamily="18" charset="0"/>
              </a:rPr>
              <a:t>DATA SUMMARY</a:t>
            </a:r>
          </a:p>
          <a:p>
            <a:pPr marL="285750" indent="-285750">
              <a:lnSpc>
                <a:spcPct val="107000"/>
              </a:lnSpc>
              <a:spcAft>
                <a:spcPts val="800"/>
              </a:spcAft>
              <a:buClr>
                <a:schemeClr val="accent2"/>
              </a:buClr>
              <a:buFont typeface="Wingdings" panose="05000000000000000000" pitchFamily="2" charset="2"/>
              <a:buChar char="ü"/>
            </a:pPr>
            <a:r>
              <a:rPr lang="en-US" dirty="0">
                <a:solidFill>
                  <a:schemeClr val="accent2"/>
                </a:solidFill>
                <a:latin typeface="Times New Roman" panose="02020603050405020304" pitchFamily="18" charset="0"/>
                <a:ea typeface="Calibri" panose="020F0502020204030204" pitchFamily="34" charset="0"/>
                <a:cs typeface="Times New Roman" panose="02020603050405020304" pitchFamily="18" charset="0"/>
              </a:rPr>
              <a:t>APPROACH OVERVIEW</a:t>
            </a:r>
          </a:p>
          <a:p>
            <a:pPr marL="285750" indent="-285750">
              <a:lnSpc>
                <a:spcPct val="107000"/>
              </a:lnSpc>
              <a:spcAft>
                <a:spcPts val="800"/>
              </a:spcAft>
              <a:buClr>
                <a:schemeClr val="accent2"/>
              </a:buClr>
              <a:buFont typeface="Wingdings" panose="05000000000000000000" pitchFamily="2" charset="2"/>
              <a:buChar char="ü"/>
            </a:pPr>
            <a:r>
              <a:rPr lang="en-US" dirty="0">
                <a:solidFill>
                  <a:schemeClr val="accent2"/>
                </a:solidFill>
                <a:latin typeface="Times New Roman" panose="02020603050405020304" pitchFamily="18" charset="0"/>
                <a:ea typeface="Calibri" panose="020F0502020204030204" pitchFamily="34" charset="0"/>
                <a:cs typeface="Times New Roman" panose="02020603050405020304" pitchFamily="18" charset="0"/>
              </a:rPr>
              <a:t>BASIC EXPLORATION</a:t>
            </a:r>
          </a:p>
          <a:p>
            <a:pPr marL="285750" indent="-285750">
              <a:lnSpc>
                <a:spcPct val="107000"/>
              </a:lnSpc>
              <a:spcAft>
                <a:spcPts val="800"/>
              </a:spcAft>
              <a:buClr>
                <a:schemeClr val="accent2"/>
              </a:buClr>
              <a:buFont typeface="Wingdings" panose="05000000000000000000" pitchFamily="2" charset="2"/>
              <a:buChar char="ü"/>
            </a:pPr>
            <a:r>
              <a:rPr lang="en-US" dirty="0">
                <a:solidFill>
                  <a:schemeClr val="accent2"/>
                </a:solidFill>
                <a:latin typeface="Times New Roman" panose="02020603050405020304" pitchFamily="18" charset="0"/>
                <a:ea typeface="Calibri" panose="020F0502020204030204" pitchFamily="34" charset="0"/>
                <a:cs typeface="Times New Roman" panose="02020603050405020304" pitchFamily="18" charset="0"/>
              </a:rPr>
              <a:t>EDA</a:t>
            </a:r>
          </a:p>
          <a:p>
            <a:pPr marL="285750" indent="-285750">
              <a:lnSpc>
                <a:spcPct val="107000"/>
              </a:lnSpc>
              <a:spcAft>
                <a:spcPts val="800"/>
              </a:spcAft>
              <a:buClr>
                <a:schemeClr val="accent2"/>
              </a:buClr>
              <a:buFont typeface="Wingdings" panose="05000000000000000000" pitchFamily="2" charset="2"/>
              <a:buChar char="ü"/>
            </a:pPr>
            <a:r>
              <a:rPr lang="en-US" dirty="0">
                <a:solidFill>
                  <a:schemeClr val="accent2"/>
                </a:solidFill>
                <a:latin typeface="Times New Roman" panose="02020603050405020304" pitchFamily="18" charset="0"/>
                <a:ea typeface="Calibri" panose="020F0502020204030204" pitchFamily="34" charset="0"/>
                <a:cs typeface="Times New Roman" panose="02020603050405020304" pitchFamily="18" charset="0"/>
              </a:rPr>
              <a:t>MODELING OVERVIEW</a:t>
            </a:r>
          </a:p>
          <a:p>
            <a:pPr marL="285750" indent="-285750">
              <a:lnSpc>
                <a:spcPct val="107000"/>
              </a:lnSpc>
              <a:spcAft>
                <a:spcPts val="800"/>
              </a:spcAft>
              <a:buClr>
                <a:schemeClr val="accent2"/>
              </a:buClr>
              <a:buFont typeface="Wingdings" panose="05000000000000000000" pitchFamily="2" charset="2"/>
              <a:buChar char="ü"/>
            </a:pPr>
            <a:r>
              <a:rPr lang="en-US" dirty="0">
                <a:solidFill>
                  <a:schemeClr val="accent2"/>
                </a:solidFill>
                <a:latin typeface="Times New Roman" panose="02020603050405020304" pitchFamily="18" charset="0"/>
                <a:ea typeface="Calibri" panose="020F0502020204030204" pitchFamily="34" charset="0"/>
                <a:cs typeface="Times New Roman" panose="02020603050405020304" pitchFamily="18" charset="0"/>
              </a:rPr>
              <a:t>FEATURE IMPORTANCES</a:t>
            </a:r>
          </a:p>
          <a:p>
            <a:pPr marL="285750" indent="-285750">
              <a:lnSpc>
                <a:spcPct val="107000"/>
              </a:lnSpc>
              <a:spcAft>
                <a:spcPts val="800"/>
              </a:spcAft>
              <a:buClr>
                <a:schemeClr val="accent2"/>
              </a:buClr>
              <a:buFont typeface="Wingdings" panose="05000000000000000000" pitchFamily="2" charset="2"/>
              <a:buChar char="ü"/>
            </a:pPr>
            <a:r>
              <a:rPr lang="en-US" dirty="0">
                <a:solidFill>
                  <a:schemeClr val="accent2"/>
                </a:solidFill>
                <a:latin typeface="Times New Roman" panose="02020603050405020304" pitchFamily="18" charset="0"/>
                <a:ea typeface="Calibri" panose="020F0502020204030204" pitchFamily="34" charset="0"/>
                <a:cs typeface="Times New Roman" panose="02020603050405020304" pitchFamily="18" charset="0"/>
              </a:rPr>
              <a:t>CHALLENGES</a:t>
            </a:r>
          </a:p>
          <a:p>
            <a:pPr marL="285750" indent="-285750">
              <a:lnSpc>
                <a:spcPct val="107000"/>
              </a:lnSpc>
              <a:spcAft>
                <a:spcPts val="800"/>
              </a:spcAft>
              <a:buClr>
                <a:schemeClr val="accent2"/>
              </a:buClr>
              <a:buFont typeface="Wingdings" panose="05000000000000000000" pitchFamily="2" charset="2"/>
              <a:buChar char="ü"/>
            </a:pPr>
            <a:r>
              <a:rPr lang="en-US" dirty="0">
                <a:solidFill>
                  <a:schemeClr val="accent2"/>
                </a:solidFill>
                <a:latin typeface="Times New Roman" panose="02020603050405020304" pitchFamily="18" charset="0"/>
                <a:ea typeface="Calibri" panose="020F0502020204030204" pitchFamily="34" charset="0"/>
                <a:cs typeface="Times New Roman" panose="02020603050405020304" pitchFamily="18" charset="0"/>
              </a:rPr>
              <a:t>CONCLUSION</a:t>
            </a:r>
          </a:p>
          <a:p>
            <a:pPr marL="285750" indent="-285750">
              <a:lnSpc>
                <a:spcPct val="107000"/>
              </a:lnSpc>
              <a:spcAft>
                <a:spcPts val="800"/>
              </a:spcAft>
              <a:buClr>
                <a:schemeClr val="accent2"/>
              </a:buClr>
              <a:buFont typeface="Wingdings" panose="05000000000000000000" pitchFamily="2" charset="2"/>
              <a:buChar char="ü"/>
            </a:pPr>
            <a:endParaRPr lang="en-US"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3" name="Straight Connector 2"/>
          <p:cNvCxnSpPr/>
          <p:nvPr/>
        </p:nvCxnSpPr>
        <p:spPr>
          <a:xfrm>
            <a:off x="62523" y="699247"/>
            <a:ext cx="9144000" cy="0"/>
          </a:xfrm>
          <a:prstGeom prst="line">
            <a:avLst/>
          </a:prstGeom>
          <a:ln w="38100" cmpd="thickThin">
            <a:solidFill>
              <a:srgbClr val="CC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2154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Text Placeholder 2"/>
          <p:cNvSpPr>
            <a:spLocks noGrp="1"/>
          </p:cNvSpPr>
          <p:nvPr>
            <p:ph type="body" idx="1"/>
          </p:nvPr>
        </p:nvSpPr>
        <p:spPr/>
        <p:txBody>
          <a:bodyPr/>
          <a:lstStyle/>
          <a:p>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2968584490"/>
              </p:ext>
            </p:extLst>
          </p:nvPr>
        </p:nvGraphicFramePr>
        <p:xfrm>
          <a:off x="881975" y="1685803"/>
          <a:ext cx="7282774" cy="2729352"/>
        </p:xfrm>
        <a:graphic>
          <a:graphicData uri="http://schemas.openxmlformats.org/drawingml/2006/table">
            <a:tbl>
              <a:tblPr firstRow="1" bandRow="1">
                <a:tableStyleId>{5C22544A-7EE6-4342-B048-85BDC9FD1C3A}</a:tableStyleId>
              </a:tblPr>
              <a:tblGrid>
                <a:gridCol w="908841">
                  <a:extLst>
                    <a:ext uri="{9D8B030D-6E8A-4147-A177-3AD203B41FA5}">
                      <a16:colId xmlns:a16="http://schemas.microsoft.com/office/drawing/2014/main" val="537413276"/>
                    </a:ext>
                  </a:extLst>
                </a:gridCol>
                <a:gridCol w="1114780">
                  <a:extLst>
                    <a:ext uri="{9D8B030D-6E8A-4147-A177-3AD203B41FA5}">
                      <a16:colId xmlns:a16="http://schemas.microsoft.com/office/drawing/2014/main" val="531225845"/>
                    </a:ext>
                  </a:extLst>
                </a:gridCol>
                <a:gridCol w="1076107">
                  <a:extLst>
                    <a:ext uri="{9D8B030D-6E8A-4147-A177-3AD203B41FA5}">
                      <a16:colId xmlns:a16="http://schemas.microsoft.com/office/drawing/2014/main" val="632329360"/>
                    </a:ext>
                  </a:extLst>
                </a:gridCol>
                <a:gridCol w="1123483">
                  <a:extLst>
                    <a:ext uri="{9D8B030D-6E8A-4147-A177-3AD203B41FA5}">
                      <a16:colId xmlns:a16="http://schemas.microsoft.com/office/drawing/2014/main" val="1540896579"/>
                    </a:ext>
                  </a:extLst>
                </a:gridCol>
                <a:gridCol w="825692">
                  <a:extLst>
                    <a:ext uri="{9D8B030D-6E8A-4147-A177-3AD203B41FA5}">
                      <a16:colId xmlns:a16="http://schemas.microsoft.com/office/drawing/2014/main" val="3383726383"/>
                    </a:ext>
                  </a:extLst>
                </a:gridCol>
                <a:gridCol w="994891">
                  <a:extLst>
                    <a:ext uri="{9D8B030D-6E8A-4147-A177-3AD203B41FA5}">
                      <a16:colId xmlns:a16="http://schemas.microsoft.com/office/drawing/2014/main" val="595598362"/>
                    </a:ext>
                  </a:extLst>
                </a:gridCol>
                <a:gridCol w="1238980">
                  <a:extLst>
                    <a:ext uri="{9D8B030D-6E8A-4147-A177-3AD203B41FA5}">
                      <a16:colId xmlns:a16="http://schemas.microsoft.com/office/drawing/2014/main" val="2473307334"/>
                    </a:ext>
                  </a:extLst>
                </a:gridCol>
              </a:tblGrid>
              <a:tr h="391624">
                <a:tc>
                  <a:txBody>
                    <a:bodyPr/>
                    <a:lstStyle/>
                    <a:p>
                      <a:r>
                        <a:rPr lang="en-IN" dirty="0" smtClean="0"/>
                        <a:t>SL.no.</a:t>
                      </a:r>
                      <a:endParaRPr lang="en-IN" dirty="0"/>
                    </a:p>
                  </a:txBody>
                  <a:tcPr/>
                </a:tc>
                <a:tc>
                  <a:txBody>
                    <a:bodyPr/>
                    <a:lstStyle/>
                    <a:p>
                      <a:r>
                        <a:rPr lang="en-IN" dirty="0" smtClean="0"/>
                        <a:t>Classifier</a:t>
                      </a:r>
                      <a:endParaRPr lang="en-IN" dirty="0"/>
                    </a:p>
                  </a:txBody>
                  <a:tcPr/>
                </a:tc>
                <a:tc>
                  <a:txBody>
                    <a:bodyPr/>
                    <a:lstStyle/>
                    <a:p>
                      <a:r>
                        <a:rPr lang="en-IN" dirty="0" smtClean="0"/>
                        <a:t>Accuracy</a:t>
                      </a:r>
                      <a:endParaRPr lang="en-IN" dirty="0"/>
                    </a:p>
                  </a:txBody>
                  <a:tcPr/>
                </a:tc>
                <a:tc>
                  <a:txBody>
                    <a:bodyPr/>
                    <a:lstStyle/>
                    <a:p>
                      <a:r>
                        <a:rPr lang="en-IN" dirty="0" smtClean="0"/>
                        <a:t>Precision</a:t>
                      </a:r>
                      <a:endParaRPr lang="en-IN" dirty="0"/>
                    </a:p>
                  </a:txBody>
                  <a:tcPr/>
                </a:tc>
                <a:tc>
                  <a:txBody>
                    <a:bodyPr/>
                    <a:lstStyle/>
                    <a:p>
                      <a:r>
                        <a:rPr lang="en-IN" dirty="0" smtClean="0"/>
                        <a:t>Recall</a:t>
                      </a:r>
                      <a:endParaRPr lang="en-IN" dirty="0"/>
                    </a:p>
                  </a:txBody>
                  <a:tcPr/>
                </a:tc>
                <a:tc>
                  <a:txBody>
                    <a:bodyPr/>
                    <a:lstStyle/>
                    <a:p>
                      <a:r>
                        <a:rPr lang="en-IN" dirty="0" smtClean="0"/>
                        <a:t>F1 Score</a:t>
                      </a:r>
                      <a:endParaRPr lang="en-IN" dirty="0"/>
                    </a:p>
                  </a:txBody>
                  <a:tcPr/>
                </a:tc>
                <a:tc>
                  <a:txBody>
                    <a:bodyPr/>
                    <a:lstStyle/>
                    <a:p>
                      <a:r>
                        <a:rPr lang="en-IN" dirty="0" smtClean="0"/>
                        <a:t>ROC_AUC</a:t>
                      </a:r>
                      <a:endParaRPr lang="en-IN" dirty="0"/>
                    </a:p>
                  </a:txBody>
                  <a:tcPr/>
                </a:tc>
                <a:extLst>
                  <a:ext uri="{0D108BD9-81ED-4DB2-BD59-A6C34878D82A}">
                    <a16:rowId xmlns:a16="http://schemas.microsoft.com/office/drawing/2014/main" val="3508908083"/>
                  </a:ext>
                </a:extLst>
              </a:tr>
              <a:tr h="391624">
                <a:tc>
                  <a:txBody>
                    <a:bodyPr/>
                    <a:lstStyle/>
                    <a:p>
                      <a:r>
                        <a:rPr lang="en-IN" dirty="0" smtClean="0"/>
                        <a:t>1</a:t>
                      </a:r>
                      <a:endParaRPr lang="en-IN" dirty="0"/>
                    </a:p>
                  </a:txBody>
                  <a:tcPr/>
                </a:tc>
                <a:tc>
                  <a:txBody>
                    <a:bodyPr/>
                    <a:lstStyle/>
                    <a:p>
                      <a:r>
                        <a:rPr lang="en-IN" dirty="0" smtClean="0"/>
                        <a:t>Logistic Regression</a:t>
                      </a:r>
                      <a:endParaRPr lang="en-IN" dirty="0"/>
                    </a:p>
                  </a:txBody>
                  <a:tcPr/>
                </a:tc>
                <a:tc>
                  <a:txBody>
                    <a:bodyPr/>
                    <a:lstStyle/>
                    <a:p>
                      <a:r>
                        <a:rPr lang="en-IN" dirty="0" smtClean="0"/>
                        <a:t>73%</a:t>
                      </a:r>
                      <a:endParaRPr lang="en-IN" dirty="0"/>
                    </a:p>
                  </a:txBody>
                  <a:tcPr/>
                </a:tc>
                <a:tc>
                  <a:txBody>
                    <a:bodyPr/>
                    <a:lstStyle/>
                    <a:p>
                      <a:r>
                        <a:rPr lang="en-IN" dirty="0" smtClean="0"/>
                        <a:t>72%</a:t>
                      </a:r>
                      <a:endParaRPr lang="en-IN" dirty="0"/>
                    </a:p>
                  </a:txBody>
                  <a:tcPr/>
                </a:tc>
                <a:tc>
                  <a:txBody>
                    <a:bodyPr/>
                    <a:lstStyle/>
                    <a:p>
                      <a:r>
                        <a:rPr lang="en-IN" dirty="0" smtClean="0"/>
                        <a:t>72%</a:t>
                      </a:r>
                      <a:endParaRPr lang="en-IN" dirty="0"/>
                    </a:p>
                  </a:txBody>
                  <a:tcPr/>
                </a:tc>
                <a:tc>
                  <a:txBody>
                    <a:bodyPr/>
                    <a:lstStyle/>
                    <a:p>
                      <a:r>
                        <a:rPr lang="en-IN" dirty="0" smtClean="0"/>
                        <a:t>72%</a:t>
                      </a:r>
                      <a:endParaRPr lang="en-IN" dirty="0"/>
                    </a:p>
                  </a:txBody>
                  <a:tcPr/>
                </a:tc>
                <a:tc>
                  <a:txBody>
                    <a:bodyPr/>
                    <a:lstStyle/>
                    <a:p>
                      <a:r>
                        <a:rPr lang="en-IN" dirty="0" smtClean="0"/>
                        <a:t>73%</a:t>
                      </a:r>
                      <a:endParaRPr lang="en-IN" dirty="0"/>
                    </a:p>
                  </a:txBody>
                  <a:tcPr/>
                </a:tc>
                <a:extLst>
                  <a:ext uri="{0D108BD9-81ED-4DB2-BD59-A6C34878D82A}">
                    <a16:rowId xmlns:a16="http://schemas.microsoft.com/office/drawing/2014/main" val="810640070"/>
                  </a:ext>
                </a:extLst>
              </a:tr>
              <a:tr h="391624">
                <a:tc>
                  <a:txBody>
                    <a:bodyPr/>
                    <a:lstStyle/>
                    <a:p>
                      <a:r>
                        <a:rPr lang="en-IN" dirty="0" smtClean="0"/>
                        <a:t>2</a:t>
                      </a:r>
                      <a:endParaRPr lang="en-IN" dirty="0"/>
                    </a:p>
                  </a:txBody>
                  <a:tcPr/>
                </a:tc>
                <a:tc>
                  <a:txBody>
                    <a:bodyPr/>
                    <a:lstStyle/>
                    <a:p>
                      <a:r>
                        <a:rPr lang="en-IN" dirty="0" smtClean="0"/>
                        <a:t>SVC</a:t>
                      </a:r>
                      <a:endParaRPr lang="en-IN" dirty="0"/>
                    </a:p>
                  </a:txBody>
                  <a:tcPr/>
                </a:tc>
                <a:tc>
                  <a:txBody>
                    <a:bodyPr/>
                    <a:lstStyle/>
                    <a:p>
                      <a:r>
                        <a:rPr lang="en-IN" dirty="0" smtClean="0"/>
                        <a:t>75%</a:t>
                      </a:r>
                      <a:endParaRPr lang="en-IN" dirty="0"/>
                    </a:p>
                  </a:txBody>
                  <a:tcPr/>
                </a:tc>
                <a:tc>
                  <a:txBody>
                    <a:bodyPr/>
                    <a:lstStyle/>
                    <a:p>
                      <a:r>
                        <a:rPr lang="en-IN" dirty="0" smtClean="0"/>
                        <a:t>71%</a:t>
                      </a:r>
                      <a:endParaRPr lang="en-IN" dirty="0"/>
                    </a:p>
                  </a:txBody>
                  <a:tcPr/>
                </a:tc>
                <a:tc>
                  <a:txBody>
                    <a:bodyPr/>
                    <a:lstStyle/>
                    <a:p>
                      <a:r>
                        <a:rPr lang="en-IN" dirty="0" smtClean="0"/>
                        <a:t>76%</a:t>
                      </a:r>
                      <a:endParaRPr lang="en-IN" dirty="0"/>
                    </a:p>
                  </a:txBody>
                  <a:tcPr/>
                </a:tc>
                <a:tc>
                  <a:txBody>
                    <a:bodyPr/>
                    <a:lstStyle/>
                    <a:p>
                      <a:r>
                        <a:rPr lang="en-IN" dirty="0" smtClean="0"/>
                        <a:t>73%</a:t>
                      </a:r>
                      <a:endParaRPr lang="en-IN" dirty="0"/>
                    </a:p>
                  </a:txBody>
                  <a:tcPr/>
                </a:tc>
                <a:tc>
                  <a:txBody>
                    <a:bodyPr/>
                    <a:lstStyle/>
                    <a:p>
                      <a:r>
                        <a:rPr lang="en-IN" dirty="0" smtClean="0"/>
                        <a:t>75%</a:t>
                      </a:r>
                      <a:endParaRPr lang="en-IN" dirty="0"/>
                    </a:p>
                  </a:txBody>
                  <a:tcPr/>
                </a:tc>
                <a:extLst>
                  <a:ext uri="{0D108BD9-81ED-4DB2-BD59-A6C34878D82A}">
                    <a16:rowId xmlns:a16="http://schemas.microsoft.com/office/drawing/2014/main" val="887408533"/>
                  </a:ext>
                </a:extLst>
              </a:tr>
              <a:tr h="391624">
                <a:tc>
                  <a:txBody>
                    <a:bodyPr/>
                    <a:lstStyle/>
                    <a:p>
                      <a:r>
                        <a:rPr lang="en-IN" dirty="0" smtClean="0"/>
                        <a:t>3</a:t>
                      </a:r>
                      <a:endParaRPr lang="en-IN" dirty="0"/>
                    </a:p>
                  </a:txBody>
                  <a:tcPr/>
                </a:tc>
                <a:tc>
                  <a:txBody>
                    <a:bodyPr/>
                    <a:lstStyle/>
                    <a:p>
                      <a:r>
                        <a:rPr lang="en-IN" dirty="0" smtClean="0"/>
                        <a:t>Decision Tree</a:t>
                      </a:r>
                      <a:endParaRPr lang="en-IN" dirty="0"/>
                    </a:p>
                  </a:txBody>
                  <a:tcPr/>
                </a:tc>
                <a:tc>
                  <a:txBody>
                    <a:bodyPr/>
                    <a:lstStyle/>
                    <a:p>
                      <a:r>
                        <a:rPr lang="en-IN" dirty="0" smtClean="0"/>
                        <a:t>77%</a:t>
                      </a:r>
                      <a:endParaRPr lang="en-IN" dirty="0"/>
                    </a:p>
                  </a:txBody>
                  <a:tcPr/>
                </a:tc>
                <a:tc>
                  <a:txBody>
                    <a:bodyPr/>
                    <a:lstStyle/>
                    <a:p>
                      <a:r>
                        <a:rPr lang="en-IN" dirty="0" smtClean="0"/>
                        <a:t>76%</a:t>
                      </a:r>
                      <a:endParaRPr lang="en-IN" dirty="0"/>
                    </a:p>
                  </a:txBody>
                  <a:tcPr/>
                </a:tc>
                <a:tc>
                  <a:txBody>
                    <a:bodyPr/>
                    <a:lstStyle/>
                    <a:p>
                      <a:r>
                        <a:rPr lang="en-IN" dirty="0" smtClean="0"/>
                        <a:t>77%</a:t>
                      </a:r>
                      <a:endParaRPr lang="en-IN" dirty="0"/>
                    </a:p>
                  </a:txBody>
                  <a:tcPr/>
                </a:tc>
                <a:tc>
                  <a:txBody>
                    <a:bodyPr/>
                    <a:lstStyle/>
                    <a:p>
                      <a:r>
                        <a:rPr lang="en-IN" dirty="0" smtClean="0"/>
                        <a:t>77%</a:t>
                      </a:r>
                      <a:endParaRPr lang="en-IN" dirty="0"/>
                    </a:p>
                  </a:txBody>
                  <a:tcPr/>
                </a:tc>
                <a:tc>
                  <a:txBody>
                    <a:bodyPr/>
                    <a:lstStyle/>
                    <a:p>
                      <a:r>
                        <a:rPr lang="en-IN" dirty="0" smtClean="0"/>
                        <a:t>77%</a:t>
                      </a:r>
                      <a:endParaRPr lang="en-IN" dirty="0"/>
                    </a:p>
                  </a:txBody>
                  <a:tcPr/>
                </a:tc>
                <a:extLst>
                  <a:ext uri="{0D108BD9-81ED-4DB2-BD59-A6C34878D82A}">
                    <a16:rowId xmlns:a16="http://schemas.microsoft.com/office/drawing/2014/main" val="4093408341"/>
                  </a:ext>
                </a:extLst>
              </a:tr>
              <a:tr h="391624">
                <a:tc>
                  <a:txBody>
                    <a:bodyPr/>
                    <a:lstStyle/>
                    <a:p>
                      <a:r>
                        <a:rPr lang="en-IN" dirty="0" smtClean="0"/>
                        <a:t>4</a:t>
                      </a:r>
                      <a:endParaRPr lang="en-IN" dirty="0"/>
                    </a:p>
                  </a:txBody>
                  <a:tcPr/>
                </a:tc>
                <a:tc>
                  <a:txBody>
                    <a:bodyPr/>
                    <a:lstStyle/>
                    <a:p>
                      <a:r>
                        <a:rPr lang="en-IN" dirty="0" smtClean="0"/>
                        <a:t>Random Forest</a:t>
                      </a:r>
                      <a:endParaRPr lang="en-IN" dirty="0"/>
                    </a:p>
                  </a:txBody>
                  <a:tcPr/>
                </a:tc>
                <a:tc>
                  <a:txBody>
                    <a:bodyPr/>
                    <a:lstStyle/>
                    <a:p>
                      <a:r>
                        <a:rPr lang="en-IN" dirty="0" smtClean="0"/>
                        <a:t>84%</a:t>
                      </a:r>
                      <a:endParaRPr lang="en-IN" dirty="0"/>
                    </a:p>
                  </a:txBody>
                  <a:tcPr/>
                </a:tc>
                <a:tc>
                  <a:txBody>
                    <a:bodyPr/>
                    <a:lstStyle/>
                    <a:p>
                      <a:r>
                        <a:rPr lang="en-IN" dirty="0" smtClean="0"/>
                        <a:t>84%</a:t>
                      </a:r>
                      <a:endParaRPr lang="en-IN" dirty="0"/>
                    </a:p>
                  </a:txBody>
                  <a:tcPr/>
                </a:tc>
                <a:tc>
                  <a:txBody>
                    <a:bodyPr/>
                    <a:lstStyle/>
                    <a:p>
                      <a:r>
                        <a:rPr lang="en-IN" dirty="0" smtClean="0"/>
                        <a:t>83%</a:t>
                      </a:r>
                      <a:endParaRPr lang="en-IN" dirty="0"/>
                    </a:p>
                  </a:txBody>
                  <a:tcPr/>
                </a:tc>
                <a:tc>
                  <a:txBody>
                    <a:bodyPr/>
                    <a:lstStyle/>
                    <a:p>
                      <a:r>
                        <a:rPr lang="en-IN" dirty="0" smtClean="0"/>
                        <a:t>84%</a:t>
                      </a:r>
                      <a:endParaRPr lang="en-IN" dirty="0"/>
                    </a:p>
                  </a:txBody>
                  <a:tcPr/>
                </a:tc>
                <a:tc>
                  <a:txBody>
                    <a:bodyPr/>
                    <a:lstStyle/>
                    <a:p>
                      <a:r>
                        <a:rPr lang="en-IN" dirty="0" smtClean="0"/>
                        <a:t>84%</a:t>
                      </a:r>
                      <a:endParaRPr lang="en-IN" dirty="0"/>
                    </a:p>
                  </a:txBody>
                  <a:tcPr/>
                </a:tc>
                <a:extLst>
                  <a:ext uri="{0D108BD9-81ED-4DB2-BD59-A6C34878D82A}">
                    <a16:rowId xmlns:a16="http://schemas.microsoft.com/office/drawing/2014/main" val="553955330"/>
                  </a:ext>
                </a:extLst>
              </a:tr>
              <a:tr h="391624">
                <a:tc>
                  <a:txBody>
                    <a:bodyPr/>
                    <a:lstStyle/>
                    <a:p>
                      <a:r>
                        <a:rPr lang="en-IN" dirty="0" smtClean="0"/>
                        <a:t>5</a:t>
                      </a:r>
                      <a:endParaRPr lang="en-IN" dirty="0"/>
                    </a:p>
                  </a:txBody>
                  <a:tcPr/>
                </a:tc>
                <a:tc>
                  <a:txBody>
                    <a:bodyPr/>
                    <a:lstStyle/>
                    <a:p>
                      <a:r>
                        <a:rPr lang="en-IN" dirty="0" smtClean="0"/>
                        <a:t>XG Boost</a:t>
                      </a:r>
                      <a:endParaRPr lang="en-IN" dirty="0"/>
                    </a:p>
                  </a:txBody>
                  <a:tcPr/>
                </a:tc>
                <a:tc>
                  <a:txBody>
                    <a:bodyPr/>
                    <a:lstStyle/>
                    <a:p>
                      <a:r>
                        <a:rPr lang="en-IN" dirty="0" smtClean="0"/>
                        <a:t>83%</a:t>
                      </a:r>
                      <a:endParaRPr lang="en-IN" dirty="0"/>
                    </a:p>
                  </a:txBody>
                  <a:tcPr/>
                </a:tc>
                <a:tc>
                  <a:txBody>
                    <a:bodyPr/>
                    <a:lstStyle/>
                    <a:p>
                      <a:r>
                        <a:rPr lang="en-IN" dirty="0" smtClean="0"/>
                        <a:t>83%</a:t>
                      </a:r>
                      <a:endParaRPr lang="en-IN" dirty="0"/>
                    </a:p>
                  </a:txBody>
                  <a:tcPr/>
                </a:tc>
                <a:tc>
                  <a:txBody>
                    <a:bodyPr/>
                    <a:lstStyle/>
                    <a:p>
                      <a:r>
                        <a:rPr lang="en-IN" dirty="0" smtClean="0"/>
                        <a:t>83%</a:t>
                      </a:r>
                      <a:endParaRPr lang="en-IN" dirty="0"/>
                    </a:p>
                  </a:txBody>
                  <a:tcPr/>
                </a:tc>
                <a:tc>
                  <a:txBody>
                    <a:bodyPr/>
                    <a:lstStyle/>
                    <a:p>
                      <a:r>
                        <a:rPr lang="en-IN" dirty="0" smtClean="0"/>
                        <a:t>83%</a:t>
                      </a:r>
                      <a:endParaRPr lang="en-IN" dirty="0"/>
                    </a:p>
                  </a:txBody>
                  <a:tcPr/>
                </a:tc>
                <a:tc>
                  <a:txBody>
                    <a:bodyPr/>
                    <a:lstStyle/>
                    <a:p>
                      <a:r>
                        <a:rPr lang="en-IN" dirty="0" smtClean="0"/>
                        <a:t>83%</a:t>
                      </a:r>
                      <a:endParaRPr lang="en-IN" dirty="0"/>
                    </a:p>
                  </a:txBody>
                  <a:tcPr/>
                </a:tc>
                <a:extLst>
                  <a:ext uri="{0D108BD9-81ED-4DB2-BD59-A6C34878D82A}">
                    <a16:rowId xmlns:a16="http://schemas.microsoft.com/office/drawing/2014/main" val="979752332"/>
                  </a:ext>
                </a:extLst>
              </a:tr>
            </a:tbl>
          </a:graphicData>
        </a:graphic>
      </p:graphicFrame>
    </p:spTree>
    <p:extLst>
      <p:ext uri="{BB962C8B-B14F-4D97-AF65-F5344CB8AC3E}">
        <p14:creationId xmlns:p14="http://schemas.microsoft.com/office/powerpoint/2010/main" val="30061296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000" dirty="0" smtClean="0"/>
              <a:t>           Graphical Representation of tuned and </a:t>
            </a:r>
            <a:r>
              <a:rPr lang="en-IN" sz="2000" dirty="0" smtClean="0"/>
              <a:t>untuned</a:t>
            </a:r>
            <a:r>
              <a:rPr lang="en-IN" sz="2000" dirty="0" smtClean="0"/>
              <a:t> metrics</a:t>
            </a:r>
            <a:endParaRPr lang="en-IN" sz="2000" dirty="0"/>
          </a:p>
        </p:txBody>
      </p:sp>
      <p:pic>
        <p:nvPicPr>
          <p:cNvPr id="4" name="Picture 3"/>
          <p:cNvPicPr>
            <a:picLocks noChangeAspect="1"/>
          </p:cNvPicPr>
          <p:nvPr/>
        </p:nvPicPr>
        <p:blipFill>
          <a:blip r:embed="rId2"/>
          <a:stretch>
            <a:fillRect/>
          </a:stretch>
        </p:blipFill>
        <p:spPr>
          <a:xfrm>
            <a:off x="797668" y="1017725"/>
            <a:ext cx="6887183" cy="3773716"/>
          </a:xfrm>
          <a:prstGeom prst="rect">
            <a:avLst/>
          </a:prstGeom>
        </p:spPr>
      </p:pic>
      <p:sp>
        <p:nvSpPr>
          <p:cNvPr id="3" name="Text Placeholder 2"/>
          <p:cNvSpPr>
            <a:spLocks noGrp="1"/>
          </p:cNvSpPr>
          <p:nvPr>
            <p:ph type="body" idx="1"/>
          </p:nvPr>
        </p:nvSpPr>
        <p:spPr>
          <a:xfrm>
            <a:off x="103762" y="1152475"/>
            <a:ext cx="8728538" cy="3416400"/>
          </a:xfrm>
        </p:spPr>
        <p:txBody>
          <a:bodyPr/>
          <a:lstStyle/>
          <a:p>
            <a:endParaRPr lang="en-IN" dirty="0"/>
          </a:p>
        </p:txBody>
      </p:sp>
    </p:spTree>
    <p:extLst>
      <p:ext uri="{BB962C8B-B14F-4D97-AF65-F5344CB8AC3E}">
        <p14:creationId xmlns:p14="http://schemas.microsoft.com/office/powerpoint/2010/main" val="33351348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Feature importance of un-tuned models</a:t>
            </a:r>
            <a:endParaRPr lang="en-IN" dirty="0"/>
          </a:p>
        </p:txBody>
      </p:sp>
      <p:pic>
        <p:nvPicPr>
          <p:cNvPr id="4" name="Picture 3"/>
          <p:cNvPicPr>
            <a:picLocks noChangeAspect="1"/>
          </p:cNvPicPr>
          <p:nvPr/>
        </p:nvPicPr>
        <p:blipFill rotWithShape="1">
          <a:blip r:embed="rId2"/>
          <a:srcRect t="6406"/>
          <a:stretch/>
        </p:blipFill>
        <p:spPr>
          <a:xfrm>
            <a:off x="246434" y="1271081"/>
            <a:ext cx="8585866" cy="3701350"/>
          </a:xfrm>
          <a:prstGeom prst="rect">
            <a:avLst/>
          </a:prstGeom>
        </p:spPr>
      </p:pic>
      <p:sp>
        <p:nvSpPr>
          <p:cNvPr id="3" name="Text Placeholder 2"/>
          <p:cNvSpPr>
            <a:spLocks noGrp="1"/>
          </p:cNvSpPr>
          <p:nvPr>
            <p:ph type="body" idx="1"/>
          </p:nvPr>
        </p:nvSpPr>
        <p:spPr>
          <a:xfrm>
            <a:off x="311700" y="1394297"/>
            <a:ext cx="8307006" cy="3174577"/>
          </a:xfrm>
        </p:spPr>
        <p:txBody>
          <a:bodyPr/>
          <a:lstStyle/>
          <a:p>
            <a:endParaRPr lang="en-IN" dirty="0"/>
          </a:p>
        </p:txBody>
      </p:sp>
    </p:spTree>
    <p:extLst>
      <p:ext uri="{BB962C8B-B14F-4D97-AF65-F5344CB8AC3E}">
        <p14:creationId xmlns:p14="http://schemas.microsoft.com/office/powerpoint/2010/main" val="147144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Feature importance of tuned decision models</a:t>
            </a:r>
            <a:endParaRPr lang="en-IN" dirty="0"/>
          </a:p>
        </p:txBody>
      </p:sp>
      <p:pic>
        <p:nvPicPr>
          <p:cNvPr id="4" name="Picture 3"/>
          <p:cNvPicPr>
            <a:picLocks noChangeAspect="1"/>
          </p:cNvPicPr>
          <p:nvPr/>
        </p:nvPicPr>
        <p:blipFill rotWithShape="1">
          <a:blip r:embed="rId2"/>
          <a:srcRect t="6925"/>
          <a:stretch/>
        </p:blipFill>
        <p:spPr>
          <a:xfrm>
            <a:off x="466929" y="1134894"/>
            <a:ext cx="7425446" cy="3729001"/>
          </a:xfrm>
          <a:prstGeom prst="rect">
            <a:avLst/>
          </a:prstGeom>
        </p:spPr>
      </p:pic>
      <p:sp>
        <p:nvSpPr>
          <p:cNvPr id="3" name="Text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8816364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02763-46B6-BFCB-2AC1-736CB16B746A}"/>
              </a:ext>
            </a:extLst>
          </p:cNvPr>
          <p:cNvSpPr>
            <a:spLocks noGrp="1"/>
          </p:cNvSpPr>
          <p:nvPr>
            <p:ph type="title"/>
          </p:nvPr>
        </p:nvSpPr>
        <p: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r>
              <a:rPr lang="en-US" sz="3200" b="1" dirty="0">
                <a:latin typeface="Calisto MT" panose="02040603050505030304" pitchFamily="18" charset="0"/>
              </a:rPr>
              <a:t>Challenges</a:t>
            </a:r>
          </a:p>
        </p:txBody>
      </p:sp>
      <p:sp>
        <p:nvSpPr>
          <p:cNvPr id="3" name="Text Placeholder 2">
            <a:extLst>
              <a:ext uri="{FF2B5EF4-FFF2-40B4-BE49-F238E27FC236}">
                <a16:creationId xmlns:a16="http://schemas.microsoft.com/office/drawing/2014/main" id="{1B7E22D1-65F4-74F7-E3E1-DBC2DAB12931}"/>
              </a:ext>
            </a:extLst>
          </p:cNvPr>
          <p:cNvSpPr>
            <a:spLocks noGrp="1"/>
          </p:cNvSpPr>
          <p:nvPr>
            <p:ph type="body" idx="1"/>
          </p:nvPr>
        </p:nvSpPr>
        <p: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114300" indent="0">
              <a:buClr>
                <a:srgbClr val="000000"/>
              </a:buClr>
              <a:buNone/>
            </a:pPr>
            <a:endParaRPr lang="en-US" sz="2400" dirty="0">
              <a:solidFill>
                <a:srgbClr val="000000"/>
              </a:solidFill>
              <a:latin typeface="Times New Roman" panose="02020603050405020304" pitchFamily="18" charset="0"/>
              <a:cs typeface="Times New Roman" panose="02020603050405020304" pitchFamily="18" charset="0"/>
            </a:endParaRPr>
          </a:p>
          <a:p>
            <a:pPr>
              <a:buClr>
                <a:srgbClr val="000000"/>
              </a:buClr>
              <a:buFont typeface="Wingdings" panose="05000000000000000000" pitchFamily="2" charset="2"/>
              <a:buChar char="Ø"/>
            </a:pPr>
            <a:r>
              <a:rPr lang="en-US" sz="2400" dirty="0" smtClean="0">
                <a:solidFill>
                  <a:srgbClr val="000000"/>
                </a:solidFill>
                <a:latin typeface="Times New Roman" panose="02020603050405020304" pitchFamily="18" charset="0"/>
                <a:cs typeface="Times New Roman" panose="02020603050405020304" pitchFamily="18" charset="0"/>
              </a:rPr>
              <a:t>Dealing with all the </a:t>
            </a:r>
            <a:r>
              <a:rPr lang="en-US" sz="2400" dirty="0">
                <a:solidFill>
                  <a:srgbClr val="000000"/>
                </a:solidFill>
                <a:latin typeface="Times New Roman" panose="02020603050405020304" pitchFamily="18" charset="0"/>
                <a:cs typeface="Times New Roman" panose="02020603050405020304" pitchFamily="18" charset="0"/>
              </a:rPr>
              <a:t>Categorical variables </a:t>
            </a:r>
            <a:r>
              <a:rPr lang="en-US" sz="2400" dirty="0" smtClean="0">
                <a:solidFill>
                  <a:srgbClr val="000000"/>
                </a:solidFill>
                <a:latin typeface="Times New Roman" panose="02020603050405020304" pitchFamily="18" charset="0"/>
                <a:cs typeface="Times New Roman" panose="02020603050405020304" pitchFamily="18" charset="0"/>
              </a:rPr>
              <a:t>present in the dataset.</a:t>
            </a:r>
            <a:endParaRPr lang="en-US" sz="2400" dirty="0">
              <a:solidFill>
                <a:srgbClr val="000000"/>
              </a:solidFill>
              <a:latin typeface="Times New Roman" panose="02020603050405020304" pitchFamily="18" charset="0"/>
              <a:cs typeface="Times New Roman" panose="02020603050405020304" pitchFamily="18" charset="0"/>
            </a:endParaRPr>
          </a:p>
          <a:p>
            <a:pPr>
              <a:buClr>
                <a:srgbClr val="000000"/>
              </a:buClr>
              <a:buFont typeface="Wingdings" panose="05000000000000000000" pitchFamily="2" charset="2"/>
              <a:buChar char="Ø"/>
            </a:pPr>
            <a:r>
              <a:rPr lang="en-US" sz="2400" dirty="0">
                <a:solidFill>
                  <a:srgbClr val="000000"/>
                </a:solidFill>
                <a:latin typeface="Times New Roman" panose="02020603050405020304" pitchFamily="18" charset="0"/>
                <a:cs typeface="Times New Roman" panose="02020603050405020304" pitchFamily="18" charset="0"/>
              </a:rPr>
              <a:t>Understanding the dataset.</a:t>
            </a:r>
          </a:p>
          <a:p>
            <a:pPr>
              <a:buClr>
                <a:srgbClr val="000000"/>
              </a:buClr>
              <a:buFont typeface="Wingdings" panose="05000000000000000000" pitchFamily="2" charset="2"/>
              <a:buChar char="Ø"/>
            </a:pPr>
            <a:r>
              <a:rPr lang="en-US" sz="2400" dirty="0">
                <a:solidFill>
                  <a:srgbClr val="000000"/>
                </a:solidFill>
                <a:latin typeface="Times New Roman" panose="02020603050405020304" pitchFamily="18" charset="0"/>
                <a:cs typeface="Times New Roman" panose="02020603050405020304" pitchFamily="18" charset="0"/>
              </a:rPr>
              <a:t>Cleaning </a:t>
            </a:r>
            <a:r>
              <a:rPr lang="en-US" sz="2400" dirty="0" smtClean="0">
                <a:solidFill>
                  <a:srgbClr val="000000"/>
                </a:solidFill>
                <a:latin typeface="Times New Roman" panose="02020603050405020304" pitchFamily="18" charset="0"/>
                <a:cs typeface="Times New Roman" panose="02020603050405020304" pitchFamily="18" charset="0"/>
              </a:rPr>
              <a:t>dataset and dealing with outliers</a:t>
            </a:r>
            <a:endParaRPr lang="en-US" sz="2400" dirty="0">
              <a:solidFill>
                <a:srgbClr val="000000"/>
              </a:solidFill>
              <a:latin typeface="Times New Roman" panose="02020603050405020304" pitchFamily="18" charset="0"/>
              <a:cs typeface="Times New Roman" panose="02020603050405020304" pitchFamily="18" charset="0"/>
            </a:endParaRPr>
          </a:p>
          <a:p>
            <a:pPr>
              <a:buClr>
                <a:srgbClr val="000000"/>
              </a:buClr>
              <a:buFont typeface="Wingdings" panose="05000000000000000000" pitchFamily="2" charset="2"/>
              <a:buChar char="Ø"/>
            </a:pPr>
            <a:r>
              <a:rPr lang="en-US" sz="2400" dirty="0" smtClean="0">
                <a:solidFill>
                  <a:srgbClr val="000000"/>
                </a:solidFill>
                <a:latin typeface="Times New Roman" panose="02020603050405020304" pitchFamily="18" charset="0"/>
                <a:cs typeface="Times New Roman" panose="02020603050405020304" pitchFamily="18" charset="0"/>
              </a:rPr>
              <a:t>Dealing with </a:t>
            </a:r>
            <a:r>
              <a:rPr lang="en-US" sz="2400" dirty="0" smtClean="0">
                <a:solidFill>
                  <a:srgbClr val="000000"/>
                </a:solidFill>
                <a:latin typeface="Times New Roman" panose="02020603050405020304" pitchFamily="18" charset="0"/>
                <a:cs typeface="Times New Roman" panose="02020603050405020304" pitchFamily="18" charset="0"/>
              </a:rPr>
              <a:t>multicollinearity</a:t>
            </a:r>
            <a:r>
              <a:rPr lang="en-US" sz="2400" dirty="0" smtClean="0">
                <a:solidFill>
                  <a:srgbClr val="000000"/>
                </a:solidFill>
                <a:latin typeface="Times New Roman" panose="02020603050405020304" pitchFamily="18" charset="0"/>
                <a:cs typeface="Times New Roman" panose="02020603050405020304" pitchFamily="18" charset="0"/>
              </a:rPr>
              <a:t>.</a:t>
            </a:r>
            <a:endParaRPr lang="en-US" sz="2400" dirty="0">
              <a:solidFill>
                <a:srgbClr val="000000"/>
              </a:solidFill>
              <a:latin typeface="Times New Roman" panose="02020603050405020304" pitchFamily="18" charset="0"/>
              <a:cs typeface="Times New Roman" panose="02020603050405020304" pitchFamily="18" charset="0"/>
            </a:endParaRPr>
          </a:p>
          <a:p>
            <a:pPr>
              <a:buClr>
                <a:srgbClr val="000000"/>
              </a:buClr>
              <a:buFont typeface="Wingdings" panose="05000000000000000000" pitchFamily="2" charset="2"/>
              <a:buChar char="Ø"/>
            </a:pPr>
            <a:r>
              <a:rPr lang="en-US" sz="2400" dirty="0">
                <a:solidFill>
                  <a:srgbClr val="000000"/>
                </a:solidFill>
                <a:latin typeface="Times New Roman" panose="02020603050405020304" pitchFamily="18" charset="0"/>
                <a:cs typeface="Times New Roman" panose="02020603050405020304" pitchFamily="18" charset="0"/>
              </a:rPr>
              <a:t>Selecting </a:t>
            </a:r>
            <a:r>
              <a:rPr lang="en-US" sz="2400" dirty="0" smtClean="0">
                <a:solidFill>
                  <a:srgbClr val="000000"/>
                </a:solidFill>
                <a:latin typeface="Times New Roman" panose="02020603050405020304" pitchFamily="18" charset="0"/>
                <a:cs typeface="Times New Roman" panose="02020603050405020304" pitchFamily="18" charset="0"/>
              </a:rPr>
              <a:t>the right model and right evaluation metrics.</a:t>
            </a:r>
            <a:endParaRPr lang="en-US" sz="2400" dirty="0">
              <a:solidFill>
                <a:srgbClr val="000000"/>
              </a:solidFill>
              <a:latin typeface="Times New Roman" panose="02020603050405020304" pitchFamily="18" charset="0"/>
              <a:cs typeface="Times New Roman" panose="02020603050405020304" pitchFamily="18" charset="0"/>
            </a:endParaRPr>
          </a:p>
          <a:p>
            <a:pPr marL="114300" indent="0">
              <a:buClr>
                <a:srgbClr val="000000"/>
              </a:buClr>
              <a:buNone/>
            </a:pPr>
            <a:endParaRPr lang="en-US" sz="2400" dirty="0">
              <a:solidFill>
                <a:srgbClr val="000000"/>
              </a:solidFill>
              <a:latin typeface="Times New Roman" panose="02020603050405020304" pitchFamily="18" charset="0"/>
              <a:cs typeface="Times New Roman" panose="02020603050405020304" pitchFamily="18" charset="0"/>
            </a:endParaRPr>
          </a:p>
        </p:txBody>
      </p:sp>
      <p:cxnSp>
        <p:nvCxnSpPr>
          <p:cNvPr id="4" name="Straight Connector 3">
            <a:extLst>
              <a:ext uri="{FF2B5EF4-FFF2-40B4-BE49-F238E27FC236}">
                <a16:creationId xmlns:a16="http://schemas.microsoft.com/office/drawing/2014/main" id="{8AB002A3-6052-C83F-3A51-5B9D4609169D}"/>
              </a:ext>
            </a:extLst>
          </p:cNvPr>
          <p:cNvCxnSpPr>
            <a:cxnSpLocks/>
          </p:cNvCxnSpPr>
          <p:nvPr/>
        </p:nvCxnSpPr>
        <p:spPr>
          <a:xfrm>
            <a:off x="85969" y="1027265"/>
            <a:ext cx="8972062" cy="0"/>
          </a:xfrm>
          <a:prstGeom prst="line">
            <a:avLst/>
          </a:prstGeom>
          <a:ln w="38100" cmpd="thickThin">
            <a:solidFill>
              <a:srgbClr val="CC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40729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Conclusions</a:t>
            </a:r>
            <a:endParaRPr lang="en-IN" dirty="0"/>
          </a:p>
        </p:txBody>
      </p:sp>
      <p:sp>
        <p:nvSpPr>
          <p:cNvPr id="3" name="Text Placeholder 2"/>
          <p:cNvSpPr>
            <a:spLocks noGrp="1"/>
          </p:cNvSpPr>
          <p:nvPr>
            <p:ph type="body" idx="1"/>
          </p:nvPr>
        </p:nvSpPr>
        <p:spPr/>
        <p:txBody>
          <a:bodyPr/>
          <a:lstStyle/>
          <a:p>
            <a:r>
              <a:rPr lang="en-US" sz="1400" dirty="0">
                <a:solidFill>
                  <a:srgbClr val="000000"/>
                </a:solidFill>
              </a:rPr>
              <a:t>The number of people who will default their payment is much less than number of people of people who will pay on </a:t>
            </a:r>
            <a:r>
              <a:rPr lang="en-US" sz="1400" dirty="0" smtClean="0">
                <a:solidFill>
                  <a:srgbClr val="000000"/>
                </a:solidFill>
              </a:rPr>
              <a:t>time.</a:t>
            </a:r>
            <a:endParaRPr lang="en-US" sz="1400" dirty="0">
              <a:solidFill>
                <a:srgbClr val="000000"/>
              </a:solidFill>
            </a:endParaRPr>
          </a:p>
          <a:p>
            <a:r>
              <a:rPr lang="en-US" sz="1400" dirty="0">
                <a:solidFill>
                  <a:srgbClr val="000000"/>
                </a:solidFill>
              </a:rPr>
              <a:t>The Number of females are much more than males in our dataset (6,224) and we can also say that females tend to pay their default on time compared to their male </a:t>
            </a:r>
            <a:r>
              <a:rPr lang="en-US" sz="1400" dirty="0" smtClean="0">
                <a:solidFill>
                  <a:srgbClr val="000000"/>
                </a:solidFill>
              </a:rPr>
              <a:t>counterparts.</a:t>
            </a:r>
          </a:p>
          <a:p>
            <a:r>
              <a:rPr lang="en-US" sz="1400" dirty="0">
                <a:solidFill>
                  <a:srgbClr val="000000"/>
                </a:solidFill>
              </a:rPr>
              <a:t>Married people are more likely to pay their default payments compared to singles and others</a:t>
            </a:r>
          </a:p>
          <a:p>
            <a:r>
              <a:rPr lang="en-US" sz="1400" dirty="0">
                <a:solidFill>
                  <a:srgbClr val="000000"/>
                </a:solidFill>
              </a:rPr>
              <a:t>We can also say that Singles do not pay their default payment marginally as compared to married </a:t>
            </a:r>
            <a:r>
              <a:rPr lang="en-US" sz="1400" dirty="0" smtClean="0">
                <a:solidFill>
                  <a:srgbClr val="000000"/>
                </a:solidFill>
              </a:rPr>
              <a:t>counterparts.</a:t>
            </a:r>
            <a:endParaRPr lang="en-US" sz="1400" dirty="0">
              <a:solidFill>
                <a:srgbClr val="000000"/>
              </a:solidFill>
            </a:endParaRPr>
          </a:p>
          <a:p>
            <a:r>
              <a:rPr lang="en-US" sz="1400" dirty="0" smtClean="0">
                <a:solidFill>
                  <a:srgbClr val="000000"/>
                </a:solidFill>
              </a:rPr>
              <a:t> </a:t>
            </a:r>
            <a:r>
              <a:rPr lang="en-US" sz="1400" dirty="0">
                <a:solidFill>
                  <a:srgbClr val="000000"/>
                </a:solidFill>
              </a:rPr>
              <a:t>Bill amount for each month is highly correlated with each other hence we will try to feature engineer bill amount to Dues column to reduce </a:t>
            </a:r>
            <a:r>
              <a:rPr lang="en-US" sz="1400" dirty="0" smtClean="0">
                <a:solidFill>
                  <a:srgbClr val="000000"/>
                </a:solidFill>
              </a:rPr>
              <a:t>multicollinearity</a:t>
            </a:r>
            <a:r>
              <a:rPr lang="en-US" sz="1400" dirty="0" smtClean="0">
                <a:solidFill>
                  <a:srgbClr val="000000"/>
                </a:solidFill>
              </a:rPr>
              <a:t>.</a:t>
            </a:r>
            <a:endParaRPr lang="en-US" sz="1400" dirty="0">
              <a:solidFill>
                <a:srgbClr val="000000"/>
              </a:solidFill>
            </a:endParaRPr>
          </a:p>
          <a:p>
            <a:r>
              <a:rPr lang="en-US" sz="1400" dirty="0" smtClean="0">
                <a:solidFill>
                  <a:srgbClr val="000000"/>
                </a:solidFill>
              </a:rPr>
              <a:t> </a:t>
            </a:r>
            <a:r>
              <a:rPr lang="en-US" sz="1400" dirty="0">
                <a:solidFill>
                  <a:srgbClr val="000000"/>
                </a:solidFill>
              </a:rPr>
              <a:t>we can see that pay amount tends to clutter at one place hence we can try to feature engineer pay amount columns to one payment column to declutter our </a:t>
            </a:r>
            <a:r>
              <a:rPr lang="en-US" sz="1400" dirty="0" smtClean="0">
                <a:solidFill>
                  <a:srgbClr val="000000"/>
                </a:solidFill>
              </a:rPr>
              <a:t>data.</a:t>
            </a:r>
            <a:endParaRPr lang="en-US" sz="1400" dirty="0">
              <a:solidFill>
                <a:srgbClr val="000000"/>
              </a:solidFill>
            </a:endParaRPr>
          </a:p>
          <a:p>
            <a:endParaRPr lang="en-US" dirty="0">
              <a:solidFill>
                <a:srgbClr val="000000"/>
              </a:solidFill>
            </a:endParaRPr>
          </a:p>
          <a:p>
            <a:endParaRPr lang="en-IN" dirty="0"/>
          </a:p>
        </p:txBody>
      </p:sp>
    </p:spTree>
    <p:extLst>
      <p:ext uri="{BB962C8B-B14F-4D97-AF65-F5344CB8AC3E}">
        <p14:creationId xmlns:p14="http://schemas.microsoft.com/office/powerpoint/2010/main" val="24859662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Text Placeholder 2"/>
          <p:cNvSpPr>
            <a:spLocks noGrp="1"/>
          </p:cNvSpPr>
          <p:nvPr>
            <p:ph type="body" idx="1"/>
          </p:nvPr>
        </p:nvSpPr>
        <p:spPr/>
        <p:txBody>
          <a:bodyPr/>
          <a:lstStyle/>
          <a:p>
            <a:r>
              <a:rPr lang="en-US" sz="1400" dirty="0">
                <a:solidFill>
                  <a:srgbClr val="000000"/>
                </a:solidFill>
              </a:rPr>
              <a:t>From history of past payment analysis it is clear that most people who pay duly are not likely to default their payment</a:t>
            </a:r>
          </a:p>
          <a:p>
            <a:r>
              <a:rPr lang="en-US" sz="1400" dirty="0">
                <a:solidFill>
                  <a:srgbClr val="000000"/>
                </a:solidFill>
              </a:rPr>
              <a:t>Here, we can say from age 21 to 39 limit balance is increasing however from 39 to 61 it started to decline and then from 62 to 79 it has increased drastically</a:t>
            </a:r>
          </a:p>
          <a:p>
            <a:r>
              <a:rPr lang="en-IN" sz="1400" dirty="0">
                <a:solidFill>
                  <a:srgbClr val="000000"/>
                </a:solidFill>
              </a:rPr>
              <a:t>In our dataset, We used many algorithm like Logistic </a:t>
            </a:r>
            <a:r>
              <a:rPr lang="en-IN" sz="1400" dirty="0" smtClean="0">
                <a:solidFill>
                  <a:srgbClr val="000000"/>
                </a:solidFill>
              </a:rPr>
              <a:t>Regression, Support </a:t>
            </a:r>
            <a:r>
              <a:rPr lang="en-IN" sz="1400" dirty="0">
                <a:solidFill>
                  <a:srgbClr val="000000"/>
                </a:solidFill>
              </a:rPr>
              <a:t>vector </a:t>
            </a:r>
            <a:r>
              <a:rPr lang="en-IN" sz="1400" dirty="0">
                <a:solidFill>
                  <a:srgbClr val="000000"/>
                </a:solidFill>
              </a:rPr>
              <a:t>classsifier,decision</a:t>
            </a:r>
            <a:r>
              <a:rPr lang="en-IN" sz="1400" dirty="0">
                <a:solidFill>
                  <a:srgbClr val="000000"/>
                </a:solidFill>
              </a:rPr>
              <a:t> tree </a:t>
            </a:r>
            <a:r>
              <a:rPr lang="en-IN" sz="1400" dirty="0">
                <a:solidFill>
                  <a:srgbClr val="000000"/>
                </a:solidFill>
              </a:rPr>
              <a:t>classifier,XGBoost</a:t>
            </a:r>
            <a:r>
              <a:rPr lang="en-IN" sz="1400" dirty="0">
                <a:solidFill>
                  <a:srgbClr val="000000"/>
                </a:solidFill>
              </a:rPr>
              <a:t> </a:t>
            </a:r>
            <a:r>
              <a:rPr lang="en-IN" sz="1400" dirty="0">
                <a:solidFill>
                  <a:srgbClr val="000000"/>
                </a:solidFill>
              </a:rPr>
              <a:t>Classifier,Random</a:t>
            </a:r>
            <a:r>
              <a:rPr lang="en-IN" sz="1400" dirty="0">
                <a:solidFill>
                  <a:srgbClr val="000000"/>
                </a:solidFill>
              </a:rPr>
              <a:t> Forest </a:t>
            </a:r>
            <a:r>
              <a:rPr lang="en-IN" sz="1400" dirty="0" smtClean="0">
                <a:solidFill>
                  <a:srgbClr val="000000"/>
                </a:solidFill>
              </a:rPr>
              <a:t>Classifier but among all these </a:t>
            </a:r>
            <a:r>
              <a:rPr lang="en-IN" sz="1400" dirty="0" smtClean="0">
                <a:solidFill>
                  <a:srgbClr val="000000"/>
                </a:solidFill>
              </a:rPr>
              <a:t>modelsRandom</a:t>
            </a:r>
            <a:r>
              <a:rPr lang="en-IN" sz="1400" dirty="0" smtClean="0">
                <a:solidFill>
                  <a:srgbClr val="000000"/>
                </a:solidFill>
              </a:rPr>
              <a:t> </a:t>
            </a:r>
            <a:r>
              <a:rPr lang="en-IN" sz="1400" dirty="0">
                <a:solidFill>
                  <a:srgbClr val="000000"/>
                </a:solidFill>
              </a:rPr>
              <a:t>Forest was the best performing algorithm </a:t>
            </a:r>
          </a:p>
          <a:p>
            <a:endParaRPr lang="en-IN" dirty="0"/>
          </a:p>
        </p:txBody>
      </p:sp>
    </p:spTree>
    <p:extLst>
      <p:ext uri="{BB962C8B-B14F-4D97-AF65-F5344CB8AC3E}">
        <p14:creationId xmlns:p14="http://schemas.microsoft.com/office/powerpoint/2010/main" val="24884268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45025"/>
            <a:ext cx="4467823" cy="112694"/>
          </a:xfrm>
        </p:spPr>
        <p:txBody>
          <a:bodyPr/>
          <a:lstStyle/>
          <a:p>
            <a:endParaRPr lang="en-IN" dirty="0"/>
          </a:p>
        </p:txBody>
      </p:sp>
      <p:pic>
        <p:nvPicPr>
          <p:cNvPr id="4" name="Picture 3"/>
          <p:cNvPicPr>
            <a:picLocks noChangeAspect="1"/>
          </p:cNvPicPr>
          <p:nvPr/>
        </p:nvPicPr>
        <p:blipFill>
          <a:blip r:embed="rId2"/>
          <a:stretch>
            <a:fillRect/>
          </a:stretch>
        </p:blipFill>
        <p:spPr>
          <a:xfrm>
            <a:off x="311700" y="1211564"/>
            <a:ext cx="8163252" cy="3298222"/>
          </a:xfrm>
          <a:prstGeom prst="rect">
            <a:avLst/>
          </a:prstGeom>
        </p:spPr>
      </p:pic>
      <p:sp>
        <p:nvSpPr>
          <p:cNvPr id="3" name="Text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838757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A9D5A-E205-9E4E-B478-5F261A73E981}"/>
              </a:ext>
            </a:extLst>
          </p:cNvPr>
          <p:cNvSpPr>
            <a:spLocks noGrp="1"/>
          </p:cNvSpPr>
          <p:nvPr>
            <p:ph type="title"/>
          </p:nvPr>
        </p:nvSpPr>
        <p:spPr>
          <a:xfrm>
            <a:off x="490249" y="450150"/>
            <a:ext cx="8309873" cy="4090800"/>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a:r>
              <a:rPr lang="en-US" sz="6000" dirty="0"/>
              <a:t>Thank You</a:t>
            </a:r>
            <a:endParaRPr lang="en-IN" sz="6000" dirty="0"/>
          </a:p>
        </p:txBody>
      </p:sp>
    </p:spTree>
    <p:extLst>
      <p:ext uri="{BB962C8B-B14F-4D97-AF65-F5344CB8AC3E}">
        <p14:creationId xmlns:p14="http://schemas.microsoft.com/office/powerpoint/2010/main" val="732536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FCEB0-3D6F-789F-BE0B-19D9C1173669}"/>
              </a:ext>
            </a:extLst>
          </p:cNvPr>
          <p:cNvSpPr>
            <a:spLocks noGrp="1"/>
          </p:cNvSpPr>
          <p:nvPr>
            <p:ph type="title"/>
          </p:nvPr>
        </p:nvSpPr>
        <p: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r>
              <a:rPr lang="en-US" sz="3200" b="1" dirty="0">
                <a:latin typeface="Calisto MT" panose="02040603050505030304" pitchFamily="18" charset="0"/>
              </a:rPr>
              <a:t> Introduction</a:t>
            </a:r>
          </a:p>
        </p:txBody>
      </p:sp>
      <p:sp>
        <p:nvSpPr>
          <p:cNvPr id="3" name="Text Placeholder 2">
            <a:extLst>
              <a:ext uri="{FF2B5EF4-FFF2-40B4-BE49-F238E27FC236}">
                <a16:creationId xmlns:a16="http://schemas.microsoft.com/office/drawing/2014/main" id="{2BA6E34D-8A8A-29A4-28CE-DF4C68094596}"/>
              </a:ext>
            </a:extLst>
          </p:cNvPr>
          <p:cNvSpPr>
            <a:spLocks noGrp="1"/>
          </p:cNvSpPr>
          <p:nvPr>
            <p:ph type="body" idx="1"/>
          </p:nvPr>
        </p:nvSpPr>
        <p:spPr>
          <a:xfrm>
            <a:off x="311700" y="1129030"/>
            <a:ext cx="8520600" cy="3416400"/>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114300" indent="0" algn="just">
              <a:buNone/>
            </a:pPr>
            <a:endParaRPr lang="en-US" sz="2000" b="0" i="0" dirty="0">
              <a:solidFill>
                <a:srgbClr val="000000"/>
              </a:solidFill>
              <a:effectLst/>
              <a:latin typeface="+mj-lt"/>
            </a:endParaRPr>
          </a:p>
          <a:p>
            <a:pPr marL="114300" indent="0" algn="just">
              <a:buNone/>
            </a:pPr>
            <a:endParaRPr lang="en-US" sz="2000" b="0" i="0" dirty="0" smtClean="0">
              <a:solidFill>
                <a:srgbClr val="000000"/>
              </a:solidFill>
              <a:effectLst/>
              <a:latin typeface="+mj-lt"/>
            </a:endParaRPr>
          </a:p>
          <a:p>
            <a:pPr marL="114300" indent="0" algn="just">
              <a:buNone/>
            </a:pPr>
            <a:endParaRPr lang="en-US" sz="2000" dirty="0">
              <a:solidFill>
                <a:srgbClr val="000000"/>
              </a:solidFill>
              <a:latin typeface="+mj-lt"/>
            </a:endParaRPr>
          </a:p>
          <a:p>
            <a:pPr marL="114300" indent="0" algn="just">
              <a:buNone/>
            </a:pPr>
            <a:endParaRPr lang="en-US" sz="2000" b="0" i="0" dirty="0" smtClean="0">
              <a:solidFill>
                <a:srgbClr val="000000"/>
              </a:solidFill>
              <a:effectLst/>
              <a:latin typeface="+mj-lt"/>
            </a:endParaRPr>
          </a:p>
          <a:p>
            <a:pPr marL="114300" indent="0" algn="just">
              <a:buNone/>
            </a:pPr>
            <a:r>
              <a:rPr lang="en-US" sz="2000" b="0" i="0" dirty="0" smtClean="0">
                <a:solidFill>
                  <a:srgbClr val="000000"/>
                </a:solidFill>
                <a:effectLst/>
                <a:latin typeface="+mj-lt"/>
              </a:rPr>
              <a:t>Credit </a:t>
            </a:r>
            <a:r>
              <a:rPr lang="en-US" sz="2000" b="0" i="0" dirty="0">
                <a:solidFill>
                  <a:srgbClr val="000000"/>
                </a:solidFill>
                <a:effectLst/>
                <a:latin typeface="+mj-lt"/>
              </a:rPr>
              <a:t>card default prediction is the process of using historical data to predict whether or not a credit card holder will default on their payments in the future. Default prediction is important for both lenders and borrowers, as it can help lenders to identify high-risk customers and make better lending decisions, while helping borrowers to understand their chances of default and take steps to avoid it.</a:t>
            </a:r>
            <a:endParaRPr lang="en-US" sz="2000" dirty="0">
              <a:solidFill>
                <a:srgbClr val="000000"/>
              </a:solidFill>
              <a:latin typeface="+mj-lt"/>
              <a:cs typeface="Times New Roman" panose="02020603050405020304" pitchFamily="18" charset="0"/>
            </a:endParaRPr>
          </a:p>
        </p:txBody>
      </p:sp>
      <p:cxnSp>
        <p:nvCxnSpPr>
          <p:cNvPr id="4" name="Straight Connector 3">
            <a:extLst>
              <a:ext uri="{FF2B5EF4-FFF2-40B4-BE49-F238E27FC236}">
                <a16:creationId xmlns:a16="http://schemas.microsoft.com/office/drawing/2014/main" id="{7EA9AE27-4F3A-1F6E-126E-7924C68E8F5A}"/>
              </a:ext>
            </a:extLst>
          </p:cNvPr>
          <p:cNvCxnSpPr>
            <a:cxnSpLocks/>
          </p:cNvCxnSpPr>
          <p:nvPr/>
        </p:nvCxnSpPr>
        <p:spPr>
          <a:xfrm>
            <a:off x="85969" y="1017725"/>
            <a:ext cx="8972062" cy="0"/>
          </a:xfrm>
          <a:prstGeom prst="line">
            <a:avLst/>
          </a:prstGeom>
          <a:ln w="38100" cmpd="thickThin">
            <a:solidFill>
              <a:srgbClr val="CC0000"/>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stretch>
            <a:fillRect/>
          </a:stretch>
        </p:blipFill>
        <p:spPr>
          <a:xfrm>
            <a:off x="2143765" y="1129029"/>
            <a:ext cx="4300579" cy="1456364"/>
          </a:xfrm>
          <a:prstGeom prst="rect">
            <a:avLst/>
          </a:prstGeom>
        </p:spPr>
      </p:pic>
    </p:spTree>
    <p:extLst>
      <p:ext uri="{BB962C8B-B14F-4D97-AF65-F5344CB8AC3E}">
        <p14:creationId xmlns:p14="http://schemas.microsoft.com/office/powerpoint/2010/main" val="2644577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545C9-D3B0-2D8C-592E-19096F5FB61D}"/>
              </a:ext>
            </a:extLst>
          </p:cNvPr>
          <p:cNvSpPr>
            <a:spLocks noGrp="1"/>
          </p:cNvSpPr>
          <p:nvPr>
            <p:ph type="title"/>
          </p:nvPr>
        </p:nvSpPr>
        <p: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r>
              <a:rPr lang="en-US" sz="3200" b="1" dirty="0">
                <a:latin typeface="Calisto MT" panose="02040603050505030304" pitchFamily="18" charset="0"/>
              </a:rPr>
              <a:t>Problem Statement</a:t>
            </a:r>
          </a:p>
        </p:txBody>
      </p:sp>
      <p:sp>
        <p:nvSpPr>
          <p:cNvPr id="3" name="Text Placeholder 2">
            <a:extLst>
              <a:ext uri="{FF2B5EF4-FFF2-40B4-BE49-F238E27FC236}">
                <a16:creationId xmlns:a16="http://schemas.microsoft.com/office/drawing/2014/main" id="{63F74751-3D5B-6A91-742A-1B214EEB5176}"/>
              </a:ext>
            </a:extLst>
          </p:cNvPr>
          <p:cNvSpPr>
            <a:spLocks noGrp="1"/>
          </p:cNvSpPr>
          <p:nvPr>
            <p:ph type="body" idx="1"/>
          </p:nvPr>
        </p:nvSpPr>
        <p: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114300" indent="0">
              <a:buNone/>
            </a:pPr>
            <a:endParaRPr lang="en-US" sz="3200" dirty="0">
              <a:solidFill>
                <a:schemeClr val="accent2"/>
              </a:solidFill>
              <a:latin typeface="+mj-lt"/>
              <a:cs typeface="Times New Roman" panose="02020603050405020304" pitchFamily="18" charset="0"/>
            </a:endParaRPr>
          </a:p>
          <a:p>
            <a:pPr marL="114300" indent="0">
              <a:buNone/>
            </a:pPr>
            <a:r>
              <a:rPr lang="en-IN" sz="1800"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This project is aimed at predicting the case of customers default payments in Taiwan. From the perspective of risk management, the result of predictive accuracy of the estimated probability of default will be more valuable than the binary result of classification - credible or not credible clients. We can use the </a:t>
            </a:r>
            <a:r>
              <a:rPr lang="en-IN" sz="1800" u="sng" dirty="0">
                <a:solidFill>
                  <a:srgbClr val="0000FF"/>
                </a:solidFill>
                <a:effectLst/>
                <a:latin typeface="Calibri" panose="020F0502020204030204" pitchFamily="34" charset="0"/>
                <a:ea typeface="Times New Roman" panose="02020603050405020304" pitchFamily="18" charset="0"/>
                <a:cs typeface="Calibri" panose="020F0502020204030204" pitchFamily="34" charset="0"/>
                <a:hlinkClick r:id="rId2"/>
              </a:rPr>
              <a:t>K-S chart</a:t>
            </a:r>
            <a:r>
              <a:rPr lang="en-IN" sz="1800"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 to evaluate which customers will default on their credit card payments.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cxnSp>
        <p:nvCxnSpPr>
          <p:cNvPr id="4" name="Straight Connector 3">
            <a:extLst>
              <a:ext uri="{FF2B5EF4-FFF2-40B4-BE49-F238E27FC236}">
                <a16:creationId xmlns:a16="http://schemas.microsoft.com/office/drawing/2014/main" id="{412F026F-6807-9F0A-2B86-AF2AFEAAB5D9}"/>
              </a:ext>
            </a:extLst>
          </p:cNvPr>
          <p:cNvCxnSpPr>
            <a:cxnSpLocks/>
          </p:cNvCxnSpPr>
          <p:nvPr/>
        </p:nvCxnSpPr>
        <p:spPr>
          <a:xfrm>
            <a:off x="85969" y="1017725"/>
            <a:ext cx="8972062" cy="0"/>
          </a:xfrm>
          <a:prstGeom prst="line">
            <a:avLst/>
          </a:prstGeom>
          <a:ln w="38100" cmpd="thickThin">
            <a:solidFill>
              <a:srgbClr val="CC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1386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44660-48A9-8F4F-8522-72840F5F0AD8}"/>
              </a:ext>
            </a:extLst>
          </p:cNvPr>
          <p:cNvSpPr>
            <a:spLocks noGrp="1"/>
          </p:cNvSpPr>
          <p:nvPr>
            <p:ph type="title"/>
          </p:nvPr>
        </p:nvSpPr>
        <p:spPr>
          <a:xfrm>
            <a:off x="311700" y="382963"/>
            <a:ext cx="8520600" cy="500014"/>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r>
              <a:rPr lang="en-US" sz="3600" b="1" dirty="0">
                <a:latin typeface="Calisto MT" panose="02040603050505030304" pitchFamily="18" charset="0"/>
              </a:rPr>
              <a:t>Data Summary</a:t>
            </a:r>
          </a:p>
        </p:txBody>
      </p:sp>
      <p:sp>
        <p:nvSpPr>
          <p:cNvPr id="3" name="Text Placeholder 2">
            <a:extLst>
              <a:ext uri="{FF2B5EF4-FFF2-40B4-BE49-F238E27FC236}">
                <a16:creationId xmlns:a16="http://schemas.microsoft.com/office/drawing/2014/main" id="{CBE47590-9E9B-E3EB-2A67-D03C93D547B7}"/>
              </a:ext>
            </a:extLst>
          </p:cNvPr>
          <p:cNvSpPr>
            <a:spLocks noGrp="1"/>
          </p:cNvSpPr>
          <p:nvPr>
            <p:ph type="body" idx="1"/>
          </p:nvPr>
        </p:nvSpPr>
        <p: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buClr>
                <a:schemeClr val="accent2"/>
              </a:buClr>
              <a:buFont typeface="Wingdings" panose="05000000000000000000" pitchFamily="2" charset="2"/>
              <a:buChar char="§"/>
            </a:pPr>
            <a:r>
              <a:rPr lang="en-US" b="1" dirty="0">
                <a:solidFill>
                  <a:srgbClr val="000000"/>
                </a:solidFill>
                <a:latin typeface="+mj-lt"/>
                <a:cs typeface="Times New Roman" panose="02020603050405020304" pitchFamily="18" charset="0"/>
              </a:rPr>
              <a:t>X1</a:t>
            </a:r>
            <a:r>
              <a:rPr lang="en-US" dirty="0">
                <a:solidFill>
                  <a:srgbClr val="000000"/>
                </a:solidFill>
                <a:latin typeface="+mj-lt"/>
                <a:cs typeface="Times New Roman" panose="02020603050405020304" pitchFamily="18" charset="0"/>
              </a:rPr>
              <a:t> - Amount of credit limit(includes individual as well as family credit) </a:t>
            </a:r>
          </a:p>
          <a:p>
            <a:pPr>
              <a:buClr>
                <a:schemeClr val="accent2"/>
              </a:buClr>
              <a:buFont typeface="Wingdings" panose="05000000000000000000" pitchFamily="2" charset="2"/>
              <a:buChar char="§"/>
            </a:pPr>
            <a:r>
              <a:rPr lang="en-US" b="1" dirty="0">
                <a:solidFill>
                  <a:srgbClr val="000000"/>
                </a:solidFill>
                <a:latin typeface="+mj-lt"/>
                <a:cs typeface="Times New Roman" panose="02020603050405020304" pitchFamily="18" charset="0"/>
              </a:rPr>
              <a:t>X2</a:t>
            </a:r>
            <a:r>
              <a:rPr lang="en-US" dirty="0">
                <a:solidFill>
                  <a:srgbClr val="000000"/>
                </a:solidFill>
                <a:latin typeface="+mj-lt"/>
                <a:cs typeface="Times New Roman" panose="02020603050405020304" pitchFamily="18" charset="0"/>
              </a:rPr>
              <a:t> - Gender </a:t>
            </a:r>
          </a:p>
          <a:p>
            <a:pPr>
              <a:buClr>
                <a:schemeClr val="accent2"/>
              </a:buClr>
              <a:buFont typeface="Wingdings" panose="05000000000000000000" pitchFamily="2" charset="2"/>
              <a:buChar char="§"/>
            </a:pPr>
            <a:r>
              <a:rPr lang="en-US" b="1" dirty="0">
                <a:solidFill>
                  <a:srgbClr val="000000"/>
                </a:solidFill>
                <a:latin typeface="+mj-lt"/>
                <a:cs typeface="Times New Roman" panose="02020603050405020304" pitchFamily="18" charset="0"/>
              </a:rPr>
              <a:t>X3</a:t>
            </a:r>
            <a:r>
              <a:rPr lang="en-US" dirty="0">
                <a:solidFill>
                  <a:srgbClr val="000000"/>
                </a:solidFill>
                <a:latin typeface="+mj-lt"/>
                <a:cs typeface="Times New Roman" panose="02020603050405020304" pitchFamily="18" charset="0"/>
              </a:rPr>
              <a:t> - Education </a:t>
            </a:r>
          </a:p>
          <a:p>
            <a:pPr>
              <a:buClr>
                <a:schemeClr val="accent2"/>
              </a:buClr>
              <a:buFont typeface="Wingdings" panose="05000000000000000000" pitchFamily="2" charset="2"/>
              <a:buChar char="§"/>
            </a:pPr>
            <a:r>
              <a:rPr lang="en-US" b="1" dirty="0">
                <a:solidFill>
                  <a:srgbClr val="000000"/>
                </a:solidFill>
                <a:latin typeface="+mj-lt"/>
                <a:cs typeface="Times New Roman" panose="02020603050405020304" pitchFamily="18" charset="0"/>
              </a:rPr>
              <a:t>X4</a:t>
            </a:r>
            <a:r>
              <a:rPr lang="en-US" dirty="0">
                <a:solidFill>
                  <a:srgbClr val="000000"/>
                </a:solidFill>
                <a:latin typeface="+mj-lt"/>
                <a:cs typeface="Times New Roman" panose="02020603050405020304" pitchFamily="18" charset="0"/>
              </a:rPr>
              <a:t> - Marital Status </a:t>
            </a:r>
          </a:p>
          <a:p>
            <a:pPr>
              <a:buClr>
                <a:schemeClr val="accent2"/>
              </a:buClr>
              <a:buFont typeface="Wingdings" panose="05000000000000000000" pitchFamily="2" charset="2"/>
              <a:buChar char="§"/>
            </a:pPr>
            <a:r>
              <a:rPr lang="en-US" b="1" dirty="0">
                <a:solidFill>
                  <a:srgbClr val="000000"/>
                </a:solidFill>
                <a:latin typeface="+mj-lt"/>
                <a:cs typeface="Times New Roman" panose="02020603050405020304" pitchFamily="18" charset="0"/>
              </a:rPr>
              <a:t>X5</a:t>
            </a:r>
            <a:r>
              <a:rPr lang="en-US" dirty="0">
                <a:solidFill>
                  <a:srgbClr val="000000"/>
                </a:solidFill>
                <a:latin typeface="+mj-lt"/>
                <a:cs typeface="Times New Roman" panose="02020603050405020304" pitchFamily="18" charset="0"/>
              </a:rPr>
              <a:t> - Age </a:t>
            </a:r>
          </a:p>
          <a:p>
            <a:pPr>
              <a:buClr>
                <a:schemeClr val="accent2"/>
              </a:buClr>
              <a:buFont typeface="Wingdings" panose="05000000000000000000" pitchFamily="2" charset="2"/>
              <a:buChar char="§"/>
            </a:pPr>
            <a:r>
              <a:rPr lang="en-US" b="1" dirty="0">
                <a:solidFill>
                  <a:srgbClr val="000000"/>
                </a:solidFill>
                <a:latin typeface="+mj-lt"/>
                <a:cs typeface="Times New Roman" panose="02020603050405020304" pitchFamily="18" charset="0"/>
              </a:rPr>
              <a:t>X6 to X11 </a:t>
            </a:r>
            <a:r>
              <a:rPr lang="en-US" dirty="0">
                <a:solidFill>
                  <a:srgbClr val="000000"/>
                </a:solidFill>
                <a:latin typeface="+mj-lt"/>
                <a:cs typeface="Times New Roman" panose="02020603050405020304" pitchFamily="18" charset="0"/>
              </a:rPr>
              <a:t>- History of past payments from April to September </a:t>
            </a:r>
          </a:p>
          <a:p>
            <a:pPr>
              <a:buClr>
                <a:schemeClr val="accent2"/>
              </a:buClr>
              <a:buFont typeface="Wingdings" panose="05000000000000000000" pitchFamily="2" charset="2"/>
              <a:buChar char="§"/>
            </a:pPr>
            <a:r>
              <a:rPr lang="en-US" b="1" dirty="0">
                <a:solidFill>
                  <a:srgbClr val="000000"/>
                </a:solidFill>
                <a:latin typeface="+mj-lt"/>
                <a:cs typeface="Times New Roman" panose="02020603050405020304" pitchFamily="18" charset="0"/>
              </a:rPr>
              <a:t>X12 to X17 </a:t>
            </a:r>
            <a:r>
              <a:rPr lang="en-US" dirty="0">
                <a:solidFill>
                  <a:srgbClr val="000000"/>
                </a:solidFill>
                <a:latin typeface="+mj-lt"/>
                <a:cs typeface="Times New Roman" panose="02020603050405020304" pitchFamily="18" charset="0"/>
              </a:rPr>
              <a:t>- Amount of bill statement from April to September </a:t>
            </a:r>
          </a:p>
          <a:p>
            <a:pPr>
              <a:buClr>
                <a:schemeClr val="accent2"/>
              </a:buClr>
              <a:buFont typeface="Wingdings" panose="05000000000000000000" pitchFamily="2" charset="2"/>
              <a:buChar char="§"/>
            </a:pPr>
            <a:r>
              <a:rPr lang="en-US" b="1" dirty="0">
                <a:solidFill>
                  <a:srgbClr val="000000"/>
                </a:solidFill>
                <a:latin typeface="+mj-lt"/>
                <a:cs typeface="Times New Roman" panose="02020603050405020304" pitchFamily="18" charset="0"/>
              </a:rPr>
              <a:t>X18 to X23 </a:t>
            </a:r>
            <a:r>
              <a:rPr lang="en-US" dirty="0">
                <a:solidFill>
                  <a:srgbClr val="000000"/>
                </a:solidFill>
                <a:latin typeface="+mj-lt"/>
                <a:cs typeface="Times New Roman" panose="02020603050405020304" pitchFamily="18" charset="0"/>
              </a:rPr>
              <a:t>- Amount of previous payment from April to September </a:t>
            </a:r>
          </a:p>
          <a:p>
            <a:pPr>
              <a:buClr>
                <a:schemeClr val="accent2"/>
              </a:buClr>
              <a:buFont typeface="Wingdings" panose="05000000000000000000" pitchFamily="2" charset="2"/>
              <a:buChar char="§"/>
            </a:pPr>
            <a:r>
              <a:rPr lang="en-US" b="1" dirty="0">
                <a:solidFill>
                  <a:srgbClr val="000000"/>
                </a:solidFill>
                <a:latin typeface="+mj-lt"/>
                <a:cs typeface="Times New Roman" panose="02020603050405020304" pitchFamily="18" charset="0"/>
              </a:rPr>
              <a:t>Y</a:t>
            </a:r>
            <a:r>
              <a:rPr lang="en-US" dirty="0">
                <a:solidFill>
                  <a:srgbClr val="000000"/>
                </a:solidFill>
                <a:latin typeface="+mj-lt"/>
                <a:cs typeface="Times New Roman" panose="02020603050405020304" pitchFamily="18" charset="0"/>
              </a:rPr>
              <a:t> - Default payment</a:t>
            </a:r>
          </a:p>
        </p:txBody>
      </p:sp>
      <p:cxnSp>
        <p:nvCxnSpPr>
          <p:cNvPr id="4" name="Straight Connector 3">
            <a:extLst>
              <a:ext uri="{FF2B5EF4-FFF2-40B4-BE49-F238E27FC236}">
                <a16:creationId xmlns:a16="http://schemas.microsoft.com/office/drawing/2014/main" id="{CC2813BD-3A01-9582-2B17-36AE65461D2D}"/>
              </a:ext>
            </a:extLst>
          </p:cNvPr>
          <p:cNvCxnSpPr>
            <a:cxnSpLocks/>
          </p:cNvCxnSpPr>
          <p:nvPr/>
        </p:nvCxnSpPr>
        <p:spPr>
          <a:xfrm>
            <a:off x="85969" y="1017725"/>
            <a:ext cx="8972062" cy="0"/>
          </a:xfrm>
          <a:prstGeom prst="line">
            <a:avLst/>
          </a:prstGeom>
          <a:ln w="38100" cmpd="thickThin">
            <a:solidFill>
              <a:srgbClr val="CC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8029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E0AB8-E4FD-6B1A-4443-F0EEB000E536}"/>
              </a:ext>
            </a:extLst>
          </p:cNvPr>
          <p:cNvSpPr>
            <a:spLocks noGrp="1"/>
          </p:cNvSpPr>
          <p:nvPr>
            <p:ph type="title"/>
          </p:nvPr>
        </p:nvSpPr>
        <p:spPr>
          <a:xfrm>
            <a:off x="311700" y="359509"/>
            <a:ext cx="8520600" cy="658216"/>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r>
              <a:rPr lang="en-US" sz="3200" b="1" dirty="0">
                <a:latin typeface="Calisto MT" panose="02040603050505030304" pitchFamily="18" charset="0"/>
              </a:rPr>
              <a:t>Approach  Overview</a:t>
            </a:r>
          </a:p>
        </p:txBody>
      </p:sp>
      <p:sp>
        <p:nvSpPr>
          <p:cNvPr id="3" name="Text Placeholder 2">
            <a:extLst>
              <a:ext uri="{FF2B5EF4-FFF2-40B4-BE49-F238E27FC236}">
                <a16:creationId xmlns:a16="http://schemas.microsoft.com/office/drawing/2014/main" id="{ED866DF8-A361-8CBC-47B3-E334C115204A}"/>
              </a:ext>
            </a:extLst>
          </p:cNvPr>
          <p:cNvSpPr>
            <a:spLocks noGrp="1"/>
          </p:cNvSpPr>
          <p:nvPr>
            <p:ph type="body" idx="1"/>
          </p:nvPr>
        </p:nvSpPr>
        <p:spPr>
          <a:xfrm>
            <a:off x="311700" y="923941"/>
            <a:ext cx="8520600" cy="4163872"/>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114300" indent="0">
              <a:buNone/>
            </a:pPr>
            <a:r>
              <a:rPr lang="en-US" b="1" i="1" u="sng" dirty="0">
                <a:solidFill>
                  <a:srgbClr val="000000"/>
                </a:solidFill>
                <a:latin typeface="+mj-lt"/>
              </a:rPr>
              <a:t>Data Cleaning and Understanding </a:t>
            </a:r>
          </a:p>
          <a:p>
            <a:pPr>
              <a:lnSpc>
                <a:spcPct val="100000"/>
              </a:lnSpc>
              <a:buClr>
                <a:srgbClr val="000000"/>
              </a:buClr>
              <a:buFont typeface="Wingdings" panose="05000000000000000000" pitchFamily="2" charset="2"/>
              <a:buChar char="q"/>
            </a:pPr>
            <a:r>
              <a:rPr lang="en-US" dirty="0">
                <a:solidFill>
                  <a:srgbClr val="000000"/>
                </a:solidFill>
                <a:latin typeface="+mj-lt"/>
              </a:rPr>
              <a:t>Find information on documented columns values </a:t>
            </a:r>
          </a:p>
          <a:p>
            <a:pPr>
              <a:lnSpc>
                <a:spcPct val="100000"/>
              </a:lnSpc>
              <a:buClr>
                <a:srgbClr val="000000"/>
              </a:buClr>
              <a:buFont typeface="Wingdings" panose="05000000000000000000" pitchFamily="2" charset="2"/>
              <a:buChar char="q"/>
            </a:pPr>
            <a:r>
              <a:rPr lang="en-US" dirty="0">
                <a:solidFill>
                  <a:srgbClr val="000000"/>
                </a:solidFill>
                <a:latin typeface="+mj-lt"/>
              </a:rPr>
              <a:t>Clean data to get it ready for Analysis </a:t>
            </a:r>
          </a:p>
          <a:p>
            <a:pPr marL="114300" indent="0">
              <a:buNone/>
            </a:pPr>
            <a:r>
              <a:rPr lang="en-US" b="1" i="1" u="sng" dirty="0">
                <a:solidFill>
                  <a:srgbClr val="000000"/>
                </a:solidFill>
                <a:latin typeface="+mj-lt"/>
              </a:rPr>
              <a:t>Data Exploration (EDA) </a:t>
            </a:r>
          </a:p>
          <a:p>
            <a:pPr>
              <a:lnSpc>
                <a:spcPct val="100000"/>
              </a:lnSpc>
              <a:buClr>
                <a:srgbClr val="000000"/>
              </a:buClr>
              <a:buFont typeface="Wingdings" panose="05000000000000000000" pitchFamily="2" charset="2"/>
              <a:buChar char="q"/>
            </a:pPr>
            <a:r>
              <a:rPr lang="en-US" dirty="0">
                <a:solidFill>
                  <a:srgbClr val="000000"/>
                </a:solidFill>
                <a:latin typeface="+mj-lt"/>
              </a:rPr>
              <a:t>Examining the data with visualization </a:t>
            </a:r>
          </a:p>
          <a:p>
            <a:pPr>
              <a:lnSpc>
                <a:spcPct val="100000"/>
              </a:lnSpc>
              <a:buClr>
                <a:srgbClr val="000000"/>
              </a:buClr>
              <a:buFont typeface="Wingdings" panose="05000000000000000000" pitchFamily="2" charset="2"/>
              <a:buChar char="q"/>
            </a:pPr>
            <a:r>
              <a:rPr lang="en-US" dirty="0">
                <a:solidFill>
                  <a:srgbClr val="000000"/>
                </a:solidFill>
                <a:latin typeface="+mj-lt"/>
              </a:rPr>
              <a:t>Plotting graphs </a:t>
            </a:r>
          </a:p>
          <a:p>
            <a:pPr marL="114300" indent="0">
              <a:buNone/>
            </a:pPr>
            <a:r>
              <a:rPr lang="en-US" b="1" i="1" u="sng" dirty="0">
                <a:solidFill>
                  <a:srgbClr val="000000"/>
                </a:solidFill>
                <a:latin typeface="+mj-lt"/>
              </a:rPr>
              <a:t>Modeling (Machine Learning) </a:t>
            </a:r>
            <a:r>
              <a:rPr lang="en-US" dirty="0">
                <a:solidFill>
                  <a:srgbClr val="000000"/>
                </a:solidFill>
                <a:latin typeface="+mj-lt"/>
              </a:rPr>
              <a:t>			</a:t>
            </a:r>
            <a:r>
              <a:rPr lang="en-US" b="1" i="1" u="sng" dirty="0" smtClean="0">
                <a:solidFill>
                  <a:srgbClr val="000000"/>
                </a:solidFill>
                <a:latin typeface="+mj-lt"/>
              </a:rPr>
              <a:t>METRICS</a:t>
            </a:r>
            <a:r>
              <a:rPr lang="en-US" dirty="0">
                <a:solidFill>
                  <a:srgbClr val="000000"/>
                </a:solidFill>
                <a:latin typeface="+mj-lt"/>
              </a:rPr>
              <a:t>		</a:t>
            </a:r>
          </a:p>
          <a:p>
            <a:pPr marL="114300" indent="0">
              <a:buNone/>
            </a:pPr>
            <a:endParaRPr lang="en-US" b="1" dirty="0">
              <a:solidFill>
                <a:srgbClr val="BDC1C6"/>
              </a:solidFill>
              <a:latin typeface="+mj-lt"/>
            </a:endParaRPr>
          </a:p>
          <a:p>
            <a:pPr>
              <a:lnSpc>
                <a:spcPct val="100000"/>
              </a:lnSpc>
              <a:buClr>
                <a:srgbClr val="000000"/>
              </a:buClr>
              <a:buFont typeface="Wingdings" panose="05000000000000000000" pitchFamily="2" charset="2"/>
              <a:buChar char="§"/>
            </a:pPr>
            <a:r>
              <a:rPr lang="en-US" dirty="0">
                <a:solidFill>
                  <a:srgbClr val="000000"/>
                </a:solidFill>
                <a:latin typeface="+mj-lt"/>
              </a:rPr>
              <a:t>Logistic Regression				</a:t>
            </a:r>
            <a:r>
              <a:rPr lang="en-US" sz="1600" dirty="0">
                <a:solidFill>
                  <a:srgbClr val="000000"/>
                </a:solidFill>
                <a:latin typeface="+mj-lt"/>
              </a:rPr>
              <a:t>1. Confusion Matrix</a:t>
            </a:r>
          </a:p>
          <a:p>
            <a:pPr>
              <a:lnSpc>
                <a:spcPct val="100000"/>
              </a:lnSpc>
              <a:buClr>
                <a:srgbClr val="000000"/>
              </a:buClr>
              <a:buFont typeface="Wingdings" panose="05000000000000000000" pitchFamily="2" charset="2"/>
              <a:buChar char="§"/>
            </a:pPr>
            <a:r>
              <a:rPr lang="en-US" dirty="0">
                <a:solidFill>
                  <a:srgbClr val="000000"/>
                </a:solidFill>
                <a:latin typeface="+mj-lt"/>
              </a:rPr>
              <a:t>Support Vector Classifier			</a:t>
            </a:r>
            <a:r>
              <a:rPr lang="en-US" sz="1600" dirty="0">
                <a:solidFill>
                  <a:srgbClr val="000000"/>
                </a:solidFill>
                <a:latin typeface="+mj-lt"/>
              </a:rPr>
              <a:t>2. Accuracy Score</a:t>
            </a:r>
          </a:p>
          <a:p>
            <a:pPr>
              <a:lnSpc>
                <a:spcPct val="100000"/>
              </a:lnSpc>
              <a:buClr>
                <a:srgbClr val="000000"/>
              </a:buClr>
              <a:buFont typeface="Wingdings" panose="05000000000000000000" pitchFamily="2" charset="2"/>
              <a:buChar char="§"/>
            </a:pPr>
            <a:r>
              <a:rPr lang="en-US" dirty="0">
                <a:solidFill>
                  <a:srgbClr val="000000"/>
                </a:solidFill>
                <a:latin typeface="+mj-lt"/>
              </a:rPr>
              <a:t>Decision Tree Classifier			</a:t>
            </a:r>
            <a:r>
              <a:rPr lang="en-US" sz="1600" dirty="0">
                <a:solidFill>
                  <a:srgbClr val="000000"/>
                </a:solidFill>
                <a:latin typeface="+mj-lt"/>
              </a:rPr>
              <a:t>3. Precision Score</a:t>
            </a:r>
          </a:p>
          <a:p>
            <a:pPr>
              <a:lnSpc>
                <a:spcPct val="100000"/>
              </a:lnSpc>
              <a:buClr>
                <a:srgbClr val="000000"/>
              </a:buClr>
              <a:buFont typeface="Wingdings" panose="05000000000000000000" pitchFamily="2" charset="2"/>
              <a:buChar char="§"/>
            </a:pPr>
            <a:r>
              <a:rPr lang="en-US" dirty="0">
                <a:solidFill>
                  <a:srgbClr val="000000"/>
                </a:solidFill>
                <a:latin typeface="+mj-lt"/>
              </a:rPr>
              <a:t>Random Forest Classifier			</a:t>
            </a:r>
            <a:r>
              <a:rPr lang="en-US" sz="1600" dirty="0">
                <a:solidFill>
                  <a:srgbClr val="000000"/>
                </a:solidFill>
                <a:latin typeface="+mj-lt"/>
              </a:rPr>
              <a:t>4. Recall Score</a:t>
            </a:r>
          </a:p>
          <a:p>
            <a:pPr>
              <a:lnSpc>
                <a:spcPct val="100000"/>
              </a:lnSpc>
              <a:buClr>
                <a:srgbClr val="000000"/>
              </a:buClr>
              <a:buFont typeface="Wingdings" panose="05000000000000000000" pitchFamily="2" charset="2"/>
              <a:buChar char="§"/>
            </a:pPr>
            <a:r>
              <a:rPr lang="en-US" dirty="0">
                <a:solidFill>
                  <a:srgbClr val="000000"/>
                </a:solidFill>
                <a:latin typeface="+mj-lt"/>
              </a:rPr>
              <a:t>XGBoost					</a:t>
            </a:r>
            <a:r>
              <a:rPr lang="en-US" sz="1600" dirty="0">
                <a:solidFill>
                  <a:srgbClr val="000000"/>
                </a:solidFill>
                <a:latin typeface="+mj-lt"/>
              </a:rPr>
              <a:t>5. F1 Score</a:t>
            </a:r>
            <a:r>
              <a:rPr lang="en-US" dirty="0">
                <a:solidFill>
                  <a:srgbClr val="000000"/>
                </a:solidFill>
                <a:latin typeface="+mj-lt"/>
              </a:rPr>
              <a:t>								</a:t>
            </a:r>
            <a:r>
              <a:rPr lang="en-US" sz="1600" dirty="0">
                <a:solidFill>
                  <a:srgbClr val="000000"/>
                </a:solidFill>
                <a:latin typeface="+mj-lt"/>
              </a:rPr>
              <a:t>6. </a:t>
            </a:r>
            <a:r>
              <a:rPr lang="en-US" sz="1600" dirty="0">
                <a:solidFill>
                  <a:srgbClr val="000000"/>
                </a:solidFill>
                <a:latin typeface="+mj-lt"/>
              </a:rPr>
              <a:t>Roc_Auc</a:t>
            </a:r>
            <a:r>
              <a:rPr lang="en-US" sz="1600" dirty="0">
                <a:solidFill>
                  <a:srgbClr val="000000"/>
                </a:solidFill>
                <a:latin typeface="+mj-lt"/>
              </a:rPr>
              <a:t> Score</a:t>
            </a:r>
          </a:p>
        </p:txBody>
      </p:sp>
      <p:cxnSp>
        <p:nvCxnSpPr>
          <p:cNvPr id="4" name="Straight Connector 3">
            <a:extLst>
              <a:ext uri="{FF2B5EF4-FFF2-40B4-BE49-F238E27FC236}">
                <a16:creationId xmlns:a16="http://schemas.microsoft.com/office/drawing/2014/main" id="{1FEFB14D-7B7B-0EC7-9F95-581F0BFE8653}"/>
              </a:ext>
            </a:extLst>
          </p:cNvPr>
          <p:cNvCxnSpPr>
            <a:cxnSpLocks/>
          </p:cNvCxnSpPr>
          <p:nvPr/>
        </p:nvCxnSpPr>
        <p:spPr>
          <a:xfrm>
            <a:off x="85969" y="923940"/>
            <a:ext cx="8972062" cy="0"/>
          </a:xfrm>
          <a:prstGeom prst="line">
            <a:avLst/>
          </a:prstGeom>
          <a:ln w="38100" cmpd="thickThin">
            <a:solidFill>
              <a:srgbClr val="CC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859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C8B2B-500C-22A6-D983-3C3DC0B356E5}"/>
              </a:ext>
            </a:extLst>
          </p:cNvPr>
          <p:cNvSpPr>
            <a:spLocks noGrp="1"/>
          </p:cNvSpPr>
          <p:nvPr>
            <p:ph type="title"/>
          </p:nvPr>
        </p:nvSpPr>
        <p: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r>
              <a:rPr lang="en-US" sz="3200" b="1" dirty="0">
                <a:latin typeface="Calisto MT" panose="02040603050505030304" pitchFamily="18" charset="0"/>
              </a:rPr>
              <a:t>Basic Exploration</a:t>
            </a:r>
          </a:p>
        </p:txBody>
      </p:sp>
      <p:sp>
        <p:nvSpPr>
          <p:cNvPr id="3" name="Text Placeholder 2">
            <a:extLst>
              <a:ext uri="{FF2B5EF4-FFF2-40B4-BE49-F238E27FC236}">
                <a16:creationId xmlns:a16="http://schemas.microsoft.com/office/drawing/2014/main" id="{8BB10D6B-7A3B-50EA-A026-3E9987C1E487}"/>
              </a:ext>
            </a:extLst>
          </p:cNvPr>
          <p:cNvSpPr>
            <a:spLocks noGrp="1"/>
          </p:cNvSpPr>
          <p:nvPr>
            <p:ph type="body" idx="1"/>
          </p:nvPr>
        </p:nvSpPr>
        <p:spPr>
          <a:xfrm>
            <a:off x="182880" y="1152475"/>
            <a:ext cx="8520600" cy="3416400"/>
          </a:xfr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buClr>
                <a:srgbClr val="000000"/>
              </a:buClr>
              <a:buFont typeface="Wingdings" panose="05000000000000000000" pitchFamily="2" charset="2"/>
              <a:buChar char="ü"/>
            </a:pPr>
            <a:r>
              <a:rPr lang="en-US" dirty="0">
                <a:solidFill>
                  <a:srgbClr val="000000"/>
                </a:solidFill>
                <a:latin typeface="+mj-lt"/>
              </a:rPr>
              <a:t>Dataset for Taiwan. </a:t>
            </a:r>
          </a:p>
          <a:p>
            <a:pPr>
              <a:buClr>
                <a:srgbClr val="000000"/>
              </a:buClr>
              <a:buFont typeface="Wingdings" panose="05000000000000000000" pitchFamily="2" charset="2"/>
              <a:buChar char="ü"/>
            </a:pPr>
            <a:r>
              <a:rPr lang="en-US" dirty="0">
                <a:solidFill>
                  <a:srgbClr val="000000"/>
                </a:solidFill>
                <a:latin typeface="+mj-lt"/>
              </a:rPr>
              <a:t>Shape of data is 30000 rows and 25 columns </a:t>
            </a:r>
          </a:p>
          <a:p>
            <a:pPr>
              <a:buClr>
                <a:srgbClr val="000000"/>
              </a:buClr>
              <a:buFont typeface="Wingdings" panose="05000000000000000000" pitchFamily="2" charset="2"/>
              <a:buChar char="ü"/>
            </a:pPr>
            <a:r>
              <a:rPr lang="en-US" dirty="0">
                <a:solidFill>
                  <a:srgbClr val="000000"/>
                </a:solidFill>
                <a:latin typeface="+mj-lt"/>
              </a:rPr>
              <a:t>Six months payment and bill data available. </a:t>
            </a:r>
          </a:p>
          <a:p>
            <a:pPr>
              <a:buClr>
                <a:srgbClr val="000000"/>
              </a:buClr>
              <a:buFont typeface="Wingdings" panose="05000000000000000000" pitchFamily="2" charset="2"/>
              <a:buChar char="ü"/>
            </a:pPr>
            <a:r>
              <a:rPr lang="en-US" dirty="0">
                <a:solidFill>
                  <a:srgbClr val="000000"/>
                </a:solidFill>
                <a:latin typeface="+mj-lt"/>
              </a:rPr>
              <a:t>No null </a:t>
            </a:r>
            <a:r>
              <a:rPr lang="en-US" dirty="0" smtClean="0">
                <a:solidFill>
                  <a:srgbClr val="000000"/>
                </a:solidFill>
                <a:latin typeface="+mj-lt"/>
              </a:rPr>
              <a:t>values present in dataset. </a:t>
            </a:r>
            <a:endParaRPr lang="en-US" dirty="0">
              <a:solidFill>
                <a:srgbClr val="000000"/>
              </a:solidFill>
              <a:latin typeface="+mj-lt"/>
            </a:endParaRPr>
          </a:p>
          <a:p>
            <a:pPr>
              <a:buClr>
                <a:srgbClr val="000000"/>
              </a:buClr>
              <a:buFont typeface="Wingdings" panose="05000000000000000000" pitchFamily="2" charset="2"/>
              <a:buChar char="ü"/>
            </a:pPr>
            <a:r>
              <a:rPr lang="en-US" dirty="0">
                <a:solidFill>
                  <a:srgbClr val="000000"/>
                </a:solidFill>
                <a:latin typeface="+mj-lt"/>
              </a:rPr>
              <a:t>Nine Categorical variables present. </a:t>
            </a:r>
          </a:p>
          <a:p>
            <a:pPr>
              <a:buClr>
                <a:srgbClr val="000000"/>
              </a:buClr>
              <a:buFont typeface="Wingdings" panose="05000000000000000000" pitchFamily="2" charset="2"/>
              <a:buChar char="ü"/>
            </a:pPr>
            <a:r>
              <a:rPr lang="en-US" dirty="0">
                <a:solidFill>
                  <a:srgbClr val="000000"/>
                </a:solidFill>
                <a:latin typeface="+mj-lt"/>
              </a:rPr>
              <a:t>ID column can be </a:t>
            </a:r>
            <a:r>
              <a:rPr lang="en-US" dirty="0" smtClean="0">
                <a:solidFill>
                  <a:srgbClr val="000000"/>
                </a:solidFill>
                <a:latin typeface="+mj-lt"/>
              </a:rPr>
              <a:t>dropped as it won’t impact </a:t>
            </a:r>
          </a:p>
          <a:p>
            <a:pPr marL="114300" indent="0">
              <a:buClr>
                <a:srgbClr val="000000"/>
              </a:buClr>
              <a:buNone/>
            </a:pPr>
            <a:r>
              <a:rPr lang="en-US" dirty="0" smtClean="0">
                <a:solidFill>
                  <a:srgbClr val="000000"/>
                </a:solidFill>
                <a:latin typeface="+mj-lt"/>
              </a:rPr>
              <a:t>     our dataset.</a:t>
            </a:r>
            <a:endParaRPr lang="en-US" dirty="0">
              <a:solidFill>
                <a:srgbClr val="000000"/>
              </a:solidFill>
              <a:latin typeface="+mj-lt"/>
            </a:endParaRPr>
          </a:p>
        </p:txBody>
      </p:sp>
      <p:pic>
        <p:nvPicPr>
          <p:cNvPr id="5" name="Picture 4">
            <a:extLst>
              <a:ext uri="{FF2B5EF4-FFF2-40B4-BE49-F238E27FC236}">
                <a16:creationId xmlns:a16="http://schemas.microsoft.com/office/drawing/2014/main" id="{CCC1609B-C690-D2D7-7496-18E27B8A65A6}"/>
              </a:ext>
            </a:extLst>
          </p:cNvPr>
          <p:cNvPicPr>
            <a:picLocks noChangeAspect="1"/>
          </p:cNvPicPr>
          <p:nvPr/>
        </p:nvPicPr>
        <p:blipFill>
          <a:blip r:embed="rId2"/>
          <a:stretch>
            <a:fillRect/>
          </a:stretch>
        </p:blipFill>
        <p:spPr>
          <a:xfrm>
            <a:off x="5363183" y="1082492"/>
            <a:ext cx="3694848" cy="3217134"/>
          </a:xfrm>
          <a:prstGeom prst="rect">
            <a:avLst/>
          </a:prstGeom>
        </p:spPr>
      </p:pic>
      <p:cxnSp>
        <p:nvCxnSpPr>
          <p:cNvPr id="4" name="Straight Connector 3">
            <a:extLst>
              <a:ext uri="{FF2B5EF4-FFF2-40B4-BE49-F238E27FC236}">
                <a16:creationId xmlns:a16="http://schemas.microsoft.com/office/drawing/2014/main" id="{E4CA5A5B-BDA8-7611-778C-1BBA7B66B955}"/>
              </a:ext>
            </a:extLst>
          </p:cNvPr>
          <p:cNvCxnSpPr>
            <a:cxnSpLocks/>
          </p:cNvCxnSpPr>
          <p:nvPr/>
        </p:nvCxnSpPr>
        <p:spPr>
          <a:xfrm>
            <a:off x="85969" y="1017725"/>
            <a:ext cx="8972062" cy="0"/>
          </a:xfrm>
          <a:prstGeom prst="line">
            <a:avLst/>
          </a:prstGeom>
          <a:ln w="38100" cmpd="thickThin">
            <a:solidFill>
              <a:srgbClr val="CC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6689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38229C1-7E76-82DC-F95B-0FE02E7FCBA4}"/>
              </a:ext>
            </a:extLst>
          </p:cNvPr>
          <p:cNvSpPr>
            <a:spLocks noGrp="1"/>
          </p:cNvSpPr>
          <p:nvPr>
            <p:ph type="title"/>
          </p:nvPr>
        </p:nvSpPr>
        <p: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a:r>
              <a:rPr lang="en-US" sz="3200" b="1" u="sng" dirty="0">
                <a:latin typeface="Calisto MT" panose="02040603050505030304" pitchFamily="18" charset="0"/>
              </a:rPr>
              <a:t>Ratio of Defaulter to Non-Defaulter</a:t>
            </a:r>
          </a:p>
        </p:txBody>
      </p:sp>
      <p:sp>
        <p:nvSpPr>
          <p:cNvPr id="10" name="Text Placeholder 9">
            <a:extLst>
              <a:ext uri="{FF2B5EF4-FFF2-40B4-BE49-F238E27FC236}">
                <a16:creationId xmlns:a16="http://schemas.microsoft.com/office/drawing/2014/main" id="{D3BBB95C-5850-543B-212B-4F5686878D2D}"/>
              </a:ext>
            </a:extLst>
          </p:cNvPr>
          <p:cNvSpPr>
            <a:spLocks noGrp="1"/>
          </p:cNvSpPr>
          <p:nvPr>
            <p:ph type="body" idx="1"/>
          </p:nvPr>
        </p:nvSpPr>
        <p:spPr>
          <a:xfrm>
            <a:off x="311700" y="1152475"/>
            <a:ext cx="3650700" cy="3546000"/>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114300" indent="0" algn="just">
              <a:buNone/>
            </a:pPr>
            <a:endParaRPr lang="en-US" sz="2400" dirty="0">
              <a:solidFill>
                <a:srgbClr val="000000"/>
              </a:solidFill>
              <a:latin typeface="Calisto MT" panose="02040603050505030304" pitchFamily="18" charset="0"/>
            </a:endParaRPr>
          </a:p>
          <a:p>
            <a:pPr marL="114300" indent="0" algn="just">
              <a:buNone/>
            </a:pPr>
            <a:r>
              <a:rPr lang="en-US" sz="2400" dirty="0">
                <a:solidFill>
                  <a:srgbClr val="000000"/>
                </a:solidFill>
                <a:latin typeface="Calisto MT" panose="02040603050505030304" pitchFamily="18" charset="0"/>
              </a:rPr>
              <a:t>In our dataset the ratio of defaulter to non defaulter is </a:t>
            </a:r>
            <a:r>
              <a:rPr lang="en-US" sz="2400" b="1" dirty="0" smtClean="0">
                <a:solidFill>
                  <a:srgbClr val="000000"/>
                </a:solidFill>
                <a:latin typeface="Calisto MT" panose="02040603050505030304" pitchFamily="18" charset="0"/>
              </a:rPr>
              <a:t>87:13. </a:t>
            </a:r>
            <a:r>
              <a:rPr lang="en-US" sz="2400" dirty="0">
                <a:solidFill>
                  <a:srgbClr val="000000"/>
                </a:solidFill>
                <a:latin typeface="Calisto MT" panose="02040603050505030304" pitchFamily="18" charset="0"/>
              </a:rPr>
              <a:t>That is </a:t>
            </a:r>
            <a:r>
              <a:rPr lang="en-US" sz="2400" b="1" dirty="0" smtClean="0">
                <a:solidFill>
                  <a:srgbClr val="000000"/>
                </a:solidFill>
                <a:latin typeface="Calisto MT" panose="02040603050505030304" pitchFamily="18" charset="0"/>
              </a:rPr>
              <a:t>13%</a:t>
            </a:r>
            <a:r>
              <a:rPr lang="en-US" sz="2400" dirty="0" smtClean="0">
                <a:solidFill>
                  <a:srgbClr val="000000"/>
                </a:solidFill>
                <a:latin typeface="Calisto MT" panose="02040603050505030304" pitchFamily="18" charset="0"/>
              </a:rPr>
              <a:t> </a:t>
            </a:r>
            <a:r>
              <a:rPr lang="en-US" sz="2400" dirty="0">
                <a:solidFill>
                  <a:srgbClr val="000000"/>
                </a:solidFill>
                <a:latin typeface="Calisto MT" panose="02040603050505030304" pitchFamily="18" charset="0"/>
              </a:rPr>
              <a:t>are defaulters while the rest pays on time.</a:t>
            </a:r>
          </a:p>
        </p:txBody>
      </p:sp>
      <p:pic>
        <p:nvPicPr>
          <p:cNvPr id="3" name="Picture 2"/>
          <p:cNvPicPr>
            <a:picLocks noChangeAspect="1"/>
          </p:cNvPicPr>
          <p:nvPr/>
        </p:nvPicPr>
        <p:blipFill rotWithShape="1">
          <a:blip r:embed="rId2"/>
          <a:srcRect l="16221" r="49572" b="58030"/>
          <a:stretch/>
        </p:blipFill>
        <p:spPr>
          <a:xfrm>
            <a:off x="5406887" y="1152475"/>
            <a:ext cx="3250732" cy="2425665"/>
          </a:xfrm>
          <a:prstGeom prst="rect">
            <a:avLst/>
          </a:prstGeom>
        </p:spPr>
      </p:pic>
    </p:spTree>
    <p:extLst>
      <p:ext uri="{BB962C8B-B14F-4D97-AF65-F5344CB8AC3E}">
        <p14:creationId xmlns:p14="http://schemas.microsoft.com/office/powerpoint/2010/main" val="3033841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0EB32-978F-1520-2C0A-C2231C422D62}"/>
              </a:ext>
            </a:extLst>
          </p:cNvPr>
          <p:cNvSpPr>
            <a:spLocks noGrp="1"/>
          </p:cNvSpPr>
          <p:nvPr>
            <p:ph type="title" idx="4294967295"/>
          </p:nvPr>
        </p:nvSpPr>
        <p:spPr>
          <a:xfrm>
            <a:off x="0" y="0"/>
            <a:ext cx="9144000" cy="1044575"/>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a:r>
              <a:rPr lang="en-US" sz="3200" b="1" u="sng" dirty="0">
                <a:latin typeface="Calisto MT" panose="02040603050505030304" pitchFamily="18" charset="0"/>
              </a:rPr>
              <a:t/>
            </a:r>
            <a:br>
              <a:rPr lang="en-US" sz="3200" b="1" u="sng" dirty="0">
                <a:latin typeface="Calisto MT" panose="02040603050505030304" pitchFamily="18" charset="0"/>
              </a:rPr>
            </a:br>
            <a:r>
              <a:rPr lang="en-US" sz="3200" b="1" u="sng" dirty="0">
                <a:latin typeface="Calisto MT" panose="02040603050505030304" pitchFamily="18" charset="0"/>
              </a:rPr>
              <a:t>Gender Distribution</a:t>
            </a:r>
          </a:p>
        </p:txBody>
      </p:sp>
      <p:sp>
        <p:nvSpPr>
          <p:cNvPr id="4" name="Subtitle 3">
            <a:extLst>
              <a:ext uri="{FF2B5EF4-FFF2-40B4-BE49-F238E27FC236}">
                <a16:creationId xmlns:a16="http://schemas.microsoft.com/office/drawing/2014/main" id="{6404724E-FAB1-4232-B4C7-DC5A7182E93B}"/>
              </a:ext>
            </a:extLst>
          </p:cNvPr>
          <p:cNvSpPr>
            <a:spLocks noGrp="1"/>
          </p:cNvSpPr>
          <p:nvPr>
            <p:ph type="subTitle" idx="4294967295"/>
          </p:nvPr>
        </p:nvSpPr>
        <p:spPr>
          <a:xfrm>
            <a:off x="0" y="1824037"/>
            <a:ext cx="4044950" cy="1877105"/>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114300" indent="0" algn="just">
              <a:buNone/>
            </a:pPr>
            <a:r>
              <a:rPr lang="en-US" sz="2400" dirty="0">
                <a:solidFill>
                  <a:srgbClr val="000000"/>
                </a:solidFill>
                <a:latin typeface="Calisto MT" panose="02040603050505030304" pitchFamily="18" charset="0"/>
                <a:cs typeface="Times New Roman" panose="02020603050405020304" pitchFamily="18" charset="0"/>
              </a:rPr>
              <a:t>In our dataset, </a:t>
            </a:r>
          </a:p>
          <a:p>
            <a:pPr marL="114300" indent="0" algn="just">
              <a:buNone/>
            </a:pPr>
            <a:r>
              <a:rPr lang="en-US" sz="2400" dirty="0">
                <a:solidFill>
                  <a:srgbClr val="000000"/>
                </a:solidFill>
                <a:latin typeface="Calisto MT" panose="02040603050505030304" pitchFamily="18" charset="0"/>
                <a:cs typeface="Times New Roman" panose="02020603050405020304" pitchFamily="18" charset="0"/>
              </a:rPr>
              <a:t>There are </a:t>
            </a:r>
            <a:r>
              <a:rPr lang="en-US" sz="2400" b="1" dirty="0" smtClean="0">
                <a:solidFill>
                  <a:srgbClr val="000000"/>
                </a:solidFill>
                <a:latin typeface="Calisto MT" panose="02040603050505030304" pitchFamily="18" charset="0"/>
                <a:cs typeface="Times New Roman" panose="02020603050405020304" pitchFamily="18" charset="0"/>
              </a:rPr>
              <a:t>8001</a:t>
            </a:r>
            <a:r>
              <a:rPr lang="en-US" sz="2400" dirty="0" smtClean="0">
                <a:solidFill>
                  <a:srgbClr val="000000"/>
                </a:solidFill>
                <a:latin typeface="Calisto MT" panose="02040603050505030304" pitchFamily="18" charset="0"/>
                <a:cs typeface="Times New Roman" panose="02020603050405020304" pitchFamily="18" charset="0"/>
              </a:rPr>
              <a:t> </a:t>
            </a:r>
            <a:r>
              <a:rPr lang="en-US" sz="2400" dirty="0">
                <a:solidFill>
                  <a:srgbClr val="000000"/>
                </a:solidFill>
                <a:latin typeface="Calisto MT" panose="02040603050505030304" pitchFamily="18" charset="0"/>
                <a:cs typeface="Times New Roman" panose="02020603050405020304" pitchFamily="18" charset="0"/>
              </a:rPr>
              <a:t>Males </a:t>
            </a:r>
            <a:r>
              <a:rPr lang="en-US" sz="2400" b="1" dirty="0" smtClean="0">
                <a:solidFill>
                  <a:srgbClr val="000000"/>
                </a:solidFill>
                <a:latin typeface="Calisto MT" panose="02040603050505030304" pitchFamily="18" charset="0"/>
                <a:cs typeface="Times New Roman" panose="02020603050405020304" pitchFamily="18" charset="0"/>
              </a:rPr>
              <a:t> </a:t>
            </a:r>
            <a:r>
              <a:rPr lang="en-US" sz="2400" dirty="0">
                <a:solidFill>
                  <a:srgbClr val="000000"/>
                </a:solidFill>
                <a:latin typeface="Calisto MT" panose="02040603050505030304" pitchFamily="18" charset="0"/>
                <a:cs typeface="Times New Roman" panose="02020603050405020304" pitchFamily="18" charset="0"/>
              </a:rPr>
              <a:t>and </a:t>
            </a:r>
            <a:r>
              <a:rPr lang="en-US" sz="2400" b="1" dirty="0" smtClean="0">
                <a:solidFill>
                  <a:srgbClr val="000000"/>
                </a:solidFill>
                <a:latin typeface="Calisto MT" panose="02040603050505030304" pitchFamily="18" charset="0"/>
                <a:cs typeface="Times New Roman" panose="02020603050405020304" pitchFamily="18" charset="0"/>
              </a:rPr>
              <a:t>12,927</a:t>
            </a:r>
            <a:r>
              <a:rPr lang="en-US" sz="2400" dirty="0" smtClean="0">
                <a:solidFill>
                  <a:srgbClr val="000000"/>
                </a:solidFill>
                <a:latin typeface="Calisto MT" panose="02040603050505030304" pitchFamily="18" charset="0"/>
                <a:cs typeface="Times New Roman" panose="02020603050405020304" pitchFamily="18" charset="0"/>
              </a:rPr>
              <a:t> Females.</a:t>
            </a:r>
            <a:endParaRPr lang="en-US" sz="2400" b="1" dirty="0">
              <a:solidFill>
                <a:srgbClr val="000000"/>
              </a:solidFill>
              <a:latin typeface="Calisto MT" panose="02040603050505030304" pitchFamily="18" charset="0"/>
              <a:cs typeface="Times New Roman" panose="02020603050405020304" pitchFamily="18" charset="0"/>
            </a:endParaRPr>
          </a:p>
          <a:p>
            <a:pPr algn="just"/>
            <a:endParaRPr lang="en-US" dirty="0">
              <a:latin typeface="Calisto MT" panose="02040603050505030304" pitchFamily="18" charset="0"/>
            </a:endParaRPr>
          </a:p>
        </p:txBody>
      </p:sp>
      <p:pic>
        <p:nvPicPr>
          <p:cNvPr id="3" name="Picture 2"/>
          <p:cNvPicPr>
            <a:picLocks noChangeAspect="1"/>
          </p:cNvPicPr>
          <p:nvPr/>
        </p:nvPicPr>
        <p:blipFill rotWithShape="1">
          <a:blip r:embed="rId2"/>
          <a:srcRect l="50284" t="3500" b="48830"/>
          <a:stretch/>
        </p:blipFill>
        <p:spPr>
          <a:xfrm>
            <a:off x="4195863" y="1536971"/>
            <a:ext cx="4541297" cy="2756170"/>
          </a:xfrm>
          <a:prstGeom prst="rect">
            <a:avLst/>
          </a:prstGeom>
        </p:spPr>
      </p:pic>
    </p:spTree>
    <p:extLst>
      <p:ext uri="{BB962C8B-B14F-4D97-AF65-F5344CB8AC3E}">
        <p14:creationId xmlns:p14="http://schemas.microsoft.com/office/powerpoint/2010/main" val="1965233899"/>
      </p:ext>
    </p:extLst>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2314</TotalTime>
  <Words>1084</Words>
  <Application>Microsoft Office PowerPoint</Application>
  <PresentationFormat>On-screen Show (16:9)</PresentationFormat>
  <Paragraphs>221</Paragraphs>
  <Slides>28</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Microsoft YaHei UI</vt:lpstr>
      <vt:lpstr>Wingdings</vt:lpstr>
      <vt:lpstr>Calibri</vt:lpstr>
      <vt:lpstr>Calisto MT</vt:lpstr>
      <vt:lpstr>Arial</vt:lpstr>
      <vt:lpstr>Times New Roman</vt:lpstr>
      <vt:lpstr>Montserrat</vt:lpstr>
      <vt:lpstr>Roboto</vt:lpstr>
      <vt:lpstr>Simple Light</vt:lpstr>
      <vt:lpstr>     Supervised ML – Regression    Capstone Project   On     Credit Card Prediction  </vt:lpstr>
      <vt:lpstr>INDEX   </vt:lpstr>
      <vt:lpstr> Introduction</vt:lpstr>
      <vt:lpstr>Problem Statement</vt:lpstr>
      <vt:lpstr>Data Summary</vt:lpstr>
      <vt:lpstr>Approach  Overview</vt:lpstr>
      <vt:lpstr>Basic Exploration</vt:lpstr>
      <vt:lpstr>Ratio of Defaulter to Non-Defaulter</vt:lpstr>
      <vt:lpstr> Gender Distribution</vt:lpstr>
      <vt:lpstr>Defaulter Ratio With Respect To Gender</vt:lpstr>
      <vt:lpstr>Defaulter Ratio With Respect To Marital Status</vt:lpstr>
      <vt:lpstr>PowerPoint Presentation</vt:lpstr>
      <vt:lpstr>History Of  Past Payment</vt:lpstr>
      <vt:lpstr>Allotment Of Credit Limit Balance</vt:lpstr>
      <vt:lpstr>Treatment of multicollinearity</vt:lpstr>
      <vt:lpstr>Modeling Overview</vt:lpstr>
      <vt:lpstr>Machine Learning Algorithms and Metrics used</vt:lpstr>
      <vt:lpstr>Modeling Steps</vt:lpstr>
      <vt:lpstr>Conclusion</vt:lpstr>
      <vt:lpstr>PowerPoint Presentation</vt:lpstr>
      <vt:lpstr>           Graphical Representation of tuned and untuned metrics</vt:lpstr>
      <vt:lpstr>Feature importance of un-tuned models</vt:lpstr>
      <vt:lpstr>Feature importance of tuned decision models</vt:lpstr>
      <vt:lpstr>Challenges</vt:lpstr>
      <vt:lpstr>Conclusions</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GLOBAL TERRORISM ANALYSIS</dc:title>
  <dc:creator>Saaquib Mustafa</dc:creator>
  <cp:lastModifiedBy>SANDIPAN</cp:lastModifiedBy>
  <cp:revision>120</cp:revision>
  <dcterms:modified xsi:type="dcterms:W3CDTF">2022-12-02T05:43:04Z</dcterms:modified>
</cp:coreProperties>
</file>